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20" r:id="rId2"/>
    <p:sldId id="321" r:id="rId3"/>
    <p:sldId id="335" r:id="rId4"/>
    <p:sldId id="316" r:id="rId5"/>
    <p:sldId id="317" r:id="rId6"/>
    <p:sldId id="287" r:id="rId7"/>
    <p:sldId id="334" r:id="rId8"/>
  </p:sldIdLst>
  <p:sldSz cx="10287000" cy="6858000" type="35mm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Osaka" pitchFamily="12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7C80"/>
    <a:srgbClr val="000099"/>
    <a:srgbClr val="FF3300"/>
    <a:srgbClr val="FFFF00"/>
    <a:srgbClr val="F9A755"/>
    <a:srgbClr val="FFF77B"/>
    <a:srgbClr val="0000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32" autoAdjust="0"/>
    <p:restoredTop sz="90929"/>
  </p:normalViewPr>
  <p:slideViewPr>
    <p:cSldViewPr>
      <p:cViewPr varScale="1">
        <p:scale>
          <a:sx n="75" d="100"/>
          <a:sy n="75" d="100"/>
        </p:scale>
        <p:origin x="-336" y="-114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C7AE10-AEBA-4A97-A3EB-A54BBAA035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D3AAA0A5-53FA-47E3-9BA4-6A50D8A2A0CD}">
      <dgm:prSet/>
      <dgm:spPr/>
      <dgm:t>
        <a:bodyPr/>
        <a:lstStyle/>
        <a:p>
          <a:pPr rtl="0"/>
          <a:r>
            <a:rPr kumimoji="1" lang="ja-JP" b="1" dirty="0" smtClean="0"/>
            <a:t>臨床研修</a:t>
          </a:r>
          <a:endParaRPr lang="ja-JP" dirty="0"/>
        </a:p>
      </dgm:t>
    </dgm:pt>
    <dgm:pt modelId="{2E4334C2-CBAD-4C3E-83C3-6CEDC972EC38}" type="parTrans" cxnId="{B9758AEC-91AB-490E-B9FB-14607E404919}">
      <dgm:prSet/>
      <dgm:spPr/>
      <dgm:t>
        <a:bodyPr/>
        <a:lstStyle/>
        <a:p>
          <a:endParaRPr kumimoji="1" lang="ja-JP" altLang="en-US"/>
        </a:p>
      </dgm:t>
    </dgm:pt>
    <dgm:pt modelId="{8AA76270-E47F-4874-8C17-0BE357BA7740}" type="sibTrans" cxnId="{B9758AEC-91AB-490E-B9FB-14607E404919}">
      <dgm:prSet/>
      <dgm:spPr/>
      <dgm:t>
        <a:bodyPr/>
        <a:lstStyle/>
        <a:p>
          <a:endParaRPr kumimoji="1" lang="ja-JP" altLang="en-US"/>
        </a:p>
      </dgm:t>
    </dgm:pt>
    <dgm:pt modelId="{D21675DF-CC27-4D64-99FF-317B8B67DA18}" type="pres">
      <dgm:prSet presAssocID="{DAC7AE10-AEBA-4A97-A3EB-A54BBAA035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19E56EE0-BAAB-45C2-AE7A-D6EE400DF7DF}" type="pres">
      <dgm:prSet presAssocID="{D3AAA0A5-53FA-47E3-9BA4-6A50D8A2A0C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ED9F245-2AFC-4052-B018-39D0B7E3A780}" type="presOf" srcId="{DAC7AE10-AEBA-4A97-A3EB-A54BBAA0355D}" destId="{D21675DF-CC27-4D64-99FF-317B8B67DA18}" srcOrd="0" destOrd="0" presId="urn:microsoft.com/office/officeart/2005/8/layout/vList2"/>
    <dgm:cxn modelId="{B9758AEC-91AB-490E-B9FB-14607E404919}" srcId="{DAC7AE10-AEBA-4A97-A3EB-A54BBAA0355D}" destId="{D3AAA0A5-53FA-47E3-9BA4-6A50D8A2A0CD}" srcOrd="0" destOrd="0" parTransId="{2E4334C2-CBAD-4C3E-83C3-6CEDC972EC38}" sibTransId="{8AA76270-E47F-4874-8C17-0BE357BA7740}"/>
    <dgm:cxn modelId="{4B6D31ED-1A31-4CF0-B8BC-880F7D61841F}" type="presOf" srcId="{D3AAA0A5-53FA-47E3-9BA4-6A50D8A2A0CD}" destId="{19E56EE0-BAAB-45C2-AE7A-D6EE400DF7DF}" srcOrd="0" destOrd="0" presId="urn:microsoft.com/office/officeart/2005/8/layout/vList2"/>
    <dgm:cxn modelId="{685AEBBE-8558-42DE-AA36-E4AB36F9CA94}" type="presParOf" srcId="{D21675DF-CC27-4D64-99FF-317B8B67DA18}" destId="{19E56EE0-BAAB-45C2-AE7A-D6EE400DF7D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B803DF-59E4-4A4B-A703-6EAB8D8BD7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7A66C52-C191-4D16-A8DD-F5CAD93531E0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dirty="0" smtClean="0"/>
            <a:t>大学での診療、指導</a:t>
          </a:r>
          <a:endParaRPr lang="ja-JP" dirty="0"/>
        </a:p>
      </dgm:t>
    </dgm:pt>
    <dgm:pt modelId="{BA8E46FC-3A9B-4C07-81E9-5492826B3B0F}" type="parTrans" cxnId="{09A7C0F8-EDF9-4699-B34E-8A053E7BB9C3}">
      <dgm:prSet/>
      <dgm:spPr/>
      <dgm:t>
        <a:bodyPr/>
        <a:lstStyle/>
        <a:p>
          <a:endParaRPr kumimoji="1" lang="ja-JP" altLang="en-US"/>
        </a:p>
      </dgm:t>
    </dgm:pt>
    <dgm:pt modelId="{8D5D6591-5287-4C79-BF9A-59DBCCECAA7C}" type="sibTrans" cxnId="{09A7C0F8-EDF9-4699-B34E-8A053E7BB9C3}">
      <dgm:prSet/>
      <dgm:spPr/>
      <dgm:t>
        <a:bodyPr/>
        <a:lstStyle/>
        <a:p>
          <a:endParaRPr kumimoji="1" lang="ja-JP" altLang="en-US"/>
        </a:p>
      </dgm:t>
    </dgm:pt>
    <dgm:pt modelId="{0CB3226A-5A63-4FFD-8AB4-5CF925F490D7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dirty="0" smtClean="0"/>
            <a:t>関連病院での診療　　</a:t>
          </a:r>
          <a:endParaRPr lang="ja-JP" dirty="0"/>
        </a:p>
      </dgm:t>
    </dgm:pt>
    <dgm:pt modelId="{CCB5EB40-5899-4349-9DB6-6D540E6FF7FE}" type="parTrans" cxnId="{B09A76CC-8A70-4A62-98D1-53F58840FF45}">
      <dgm:prSet/>
      <dgm:spPr/>
      <dgm:t>
        <a:bodyPr/>
        <a:lstStyle/>
        <a:p>
          <a:endParaRPr kumimoji="1" lang="ja-JP" altLang="en-US"/>
        </a:p>
      </dgm:t>
    </dgm:pt>
    <dgm:pt modelId="{13E17E2F-B467-476B-B91C-8D8DB01D5AD0}" type="sibTrans" cxnId="{B09A76CC-8A70-4A62-98D1-53F58840FF45}">
      <dgm:prSet/>
      <dgm:spPr/>
      <dgm:t>
        <a:bodyPr/>
        <a:lstStyle/>
        <a:p>
          <a:endParaRPr kumimoji="1" lang="ja-JP" altLang="en-US"/>
        </a:p>
      </dgm:t>
    </dgm:pt>
    <dgm:pt modelId="{7AA5D5EA-614F-4A7F-8C1F-16B16DD25693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smtClean="0"/>
            <a:t>研究</a:t>
          </a:r>
          <a:endParaRPr lang="ja-JP"/>
        </a:p>
      </dgm:t>
    </dgm:pt>
    <dgm:pt modelId="{38D7E84D-9717-4CB3-BE8F-3E2CD9D7D069}" type="parTrans" cxnId="{309325A9-22D9-40BA-B33D-A3AA43ABFDFA}">
      <dgm:prSet/>
      <dgm:spPr/>
      <dgm:t>
        <a:bodyPr/>
        <a:lstStyle/>
        <a:p>
          <a:endParaRPr kumimoji="1" lang="ja-JP" altLang="en-US"/>
        </a:p>
      </dgm:t>
    </dgm:pt>
    <dgm:pt modelId="{F74A2D3C-9A06-4466-824C-BBE344DEBEF1}" type="sibTrans" cxnId="{309325A9-22D9-40BA-B33D-A3AA43ABFDFA}">
      <dgm:prSet/>
      <dgm:spPr/>
      <dgm:t>
        <a:bodyPr/>
        <a:lstStyle/>
        <a:p>
          <a:endParaRPr kumimoji="1" lang="ja-JP" altLang="en-US"/>
        </a:p>
      </dgm:t>
    </dgm:pt>
    <dgm:pt modelId="{46CEF683-01D9-4CC7-A3EC-AF441440476D}" type="pres">
      <dgm:prSet presAssocID="{31B803DF-59E4-4A4B-A703-6EAB8D8BD7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5172E7A5-75E1-4414-99F3-8E7826A617D0}" type="pres">
      <dgm:prSet presAssocID="{C7A66C52-C191-4D16-A8DD-F5CAD93531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489501-15A3-41E7-967C-29F7F08AB79A}" type="pres">
      <dgm:prSet presAssocID="{8D5D6591-5287-4C79-BF9A-59DBCCECAA7C}" presName="spacer" presStyleCnt="0"/>
      <dgm:spPr/>
    </dgm:pt>
    <dgm:pt modelId="{8AB901B8-F87B-49DE-88FE-20448D7B632E}" type="pres">
      <dgm:prSet presAssocID="{0CB3226A-5A63-4FFD-8AB4-5CF925F490D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94C972D-0C00-49AE-A5E5-C6199BB4C83C}" type="pres">
      <dgm:prSet presAssocID="{13E17E2F-B467-476B-B91C-8D8DB01D5AD0}" presName="spacer" presStyleCnt="0"/>
      <dgm:spPr/>
    </dgm:pt>
    <dgm:pt modelId="{0D97AF7E-2838-40BA-85B7-D81A411AE6E7}" type="pres">
      <dgm:prSet presAssocID="{7AA5D5EA-614F-4A7F-8C1F-16B16DD2569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B460FF0-5998-45B4-9195-C607BCEA77D4}" type="presOf" srcId="{C7A66C52-C191-4D16-A8DD-F5CAD93531E0}" destId="{5172E7A5-75E1-4414-99F3-8E7826A617D0}" srcOrd="0" destOrd="0" presId="urn:microsoft.com/office/officeart/2005/8/layout/vList2"/>
    <dgm:cxn modelId="{309325A9-22D9-40BA-B33D-A3AA43ABFDFA}" srcId="{31B803DF-59E4-4A4B-A703-6EAB8D8BD72D}" destId="{7AA5D5EA-614F-4A7F-8C1F-16B16DD25693}" srcOrd="2" destOrd="0" parTransId="{38D7E84D-9717-4CB3-BE8F-3E2CD9D7D069}" sibTransId="{F74A2D3C-9A06-4466-824C-BBE344DEBEF1}"/>
    <dgm:cxn modelId="{09A7C0F8-EDF9-4699-B34E-8A053E7BB9C3}" srcId="{31B803DF-59E4-4A4B-A703-6EAB8D8BD72D}" destId="{C7A66C52-C191-4D16-A8DD-F5CAD93531E0}" srcOrd="0" destOrd="0" parTransId="{BA8E46FC-3A9B-4C07-81E9-5492826B3B0F}" sibTransId="{8D5D6591-5287-4C79-BF9A-59DBCCECAA7C}"/>
    <dgm:cxn modelId="{E4F0CC16-F113-4EBC-863A-E00F24936097}" type="presOf" srcId="{31B803DF-59E4-4A4B-A703-6EAB8D8BD72D}" destId="{46CEF683-01D9-4CC7-A3EC-AF441440476D}" srcOrd="0" destOrd="0" presId="urn:microsoft.com/office/officeart/2005/8/layout/vList2"/>
    <dgm:cxn modelId="{6805A458-934A-49E2-8055-11CA63CFA50C}" type="presOf" srcId="{7AA5D5EA-614F-4A7F-8C1F-16B16DD25693}" destId="{0D97AF7E-2838-40BA-85B7-D81A411AE6E7}" srcOrd="0" destOrd="0" presId="urn:microsoft.com/office/officeart/2005/8/layout/vList2"/>
    <dgm:cxn modelId="{B09A76CC-8A70-4A62-98D1-53F58840FF45}" srcId="{31B803DF-59E4-4A4B-A703-6EAB8D8BD72D}" destId="{0CB3226A-5A63-4FFD-8AB4-5CF925F490D7}" srcOrd="1" destOrd="0" parTransId="{CCB5EB40-5899-4349-9DB6-6D540E6FF7FE}" sibTransId="{13E17E2F-B467-476B-B91C-8D8DB01D5AD0}"/>
    <dgm:cxn modelId="{E95E388A-AC26-4CAE-9A82-49AF33E50C69}" type="presOf" srcId="{0CB3226A-5A63-4FFD-8AB4-5CF925F490D7}" destId="{8AB901B8-F87B-49DE-88FE-20448D7B632E}" srcOrd="0" destOrd="0" presId="urn:microsoft.com/office/officeart/2005/8/layout/vList2"/>
    <dgm:cxn modelId="{3DFA309D-73B0-4B65-8494-91926D7373F2}" type="presParOf" srcId="{46CEF683-01D9-4CC7-A3EC-AF441440476D}" destId="{5172E7A5-75E1-4414-99F3-8E7826A617D0}" srcOrd="0" destOrd="0" presId="urn:microsoft.com/office/officeart/2005/8/layout/vList2"/>
    <dgm:cxn modelId="{D8368040-5274-42A8-A1B9-323CA7A08294}" type="presParOf" srcId="{46CEF683-01D9-4CC7-A3EC-AF441440476D}" destId="{7E489501-15A3-41E7-967C-29F7F08AB79A}" srcOrd="1" destOrd="0" presId="urn:microsoft.com/office/officeart/2005/8/layout/vList2"/>
    <dgm:cxn modelId="{08E6D15C-0D25-4E1B-BE37-7A52D5A26EE9}" type="presParOf" srcId="{46CEF683-01D9-4CC7-A3EC-AF441440476D}" destId="{8AB901B8-F87B-49DE-88FE-20448D7B632E}" srcOrd="2" destOrd="0" presId="urn:microsoft.com/office/officeart/2005/8/layout/vList2"/>
    <dgm:cxn modelId="{F646D701-A02C-4FDC-A2E7-DCF2E9B4C392}" type="presParOf" srcId="{46CEF683-01D9-4CC7-A3EC-AF441440476D}" destId="{694C972D-0C00-49AE-A5E5-C6199BB4C83C}" srcOrd="3" destOrd="0" presId="urn:microsoft.com/office/officeart/2005/8/layout/vList2"/>
    <dgm:cxn modelId="{83186003-538C-43DF-BD20-1F09D3B7C209}" type="presParOf" srcId="{46CEF683-01D9-4CC7-A3EC-AF441440476D}" destId="{0D97AF7E-2838-40BA-85B7-D81A411AE6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0D7C70-95A3-4110-89FA-41DFB9EAB0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3D22CA38-CFDE-4C75-8DD0-5EA08D411478}">
      <dgm:prSet/>
      <dgm:spPr/>
      <dgm:t>
        <a:bodyPr/>
        <a:lstStyle/>
        <a:p>
          <a:pPr rtl="0"/>
          <a:r>
            <a:rPr kumimoji="1" lang="ja-JP" b="1" smtClean="0"/>
            <a:t>後期研修</a:t>
          </a:r>
          <a:endParaRPr lang="ja-JP"/>
        </a:p>
      </dgm:t>
    </dgm:pt>
    <dgm:pt modelId="{5D7D3DAB-0C9B-4E8A-8AA0-09BC1F8E49B8}" type="parTrans" cxnId="{B7EC71B5-AAF3-4875-B63B-9FE4FC884F4D}">
      <dgm:prSet/>
      <dgm:spPr/>
      <dgm:t>
        <a:bodyPr/>
        <a:lstStyle/>
        <a:p>
          <a:endParaRPr kumimoji="1" lang="ja-JP" altLang="en-US"/>
        </a:p>
      </dgm:t>
    </dgm:pt>
    <dgm:pt modelId="{97E4A6FF-EB27-406A-8488-D968DDD81F61}" type="sibTrans" cxnId="{B7EC71B5-AAF3-4875-B63B-9FE4FC884F4D}">
      <dgm:prSet/>
      <dgm:spPr/>
      <dgm:t>
        <a:bodyPr/>
        <a:lstStyle/>
        <a:p>
          <a:endParaRPr kumimoji="1" lang="ja-JP" altLang="en-US"/>
        </a:p>
      </dgm:t>
    </dgm:pt>
    <dgm:pt modelId="{8A6E7E20-B7AD-40C7-BC79-A046E012D98B}" type="pres">
      <dgm:prSet presAssocID="{260D7C70-95A3-4110-89FA-41DFB9EAB0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A6F5190-5C1F-4B00-B468-7D88BF88D41A}" type="pres">
      <dgm:prSet presAssocID="{3D22CA38-CFDE-4C75-8DD0-5EA08D41147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7EC71B5-AAF3-4875-B63B-9FE4FC884F4D}" srcId="{260D7C70-95A3-4110-89FA-41DFB9EAB0F9}" destId="{3D22CA38-CFDE-4C75-8DD0-5EA08D411478}" srcOrd="0" destOrd="0" parTransId="{5D7D3DAB-0C9B-4E8A-8AA0-09BC1F8E49B8}" sibTransId="{97E4A6FF-EB27-406A-8488-D968DDD81F61}"/>
    <dgm:cxn modelId="{E726E2AF-0FAF-4731-92F0-0A101A77E971}" type="presOf" srcId="{260D7C70-95A3-4110-89FA-41DFB9EAB0F9}" destId="{8A6E7E20-B7AD-40C7-BC79-A046E012D98B}" srcOrd="0" destOrd="0" presId="urn:microsoft.com/office/officeart/2005/8/layout/vList2"/>
    <dgm:cxn modelId="{222EC864-C1F5-41F5-9CDD-778CD7B2460D}" type="presOf" srcId="{3D22CA38-CFDE-4C75-8DD0-5EA08D411478}" destId="{6A6F5190-5C1F-4B00-B468-7D88BF88D41A}" srcOrd="0" destOrd="0" presId="urn:microsoft.com/office/officeart/2005/8/layout/vList2"/>
    <dgm:cxn modelId="{C170B501-E6BA-40CC-8A31-D143D7219BDA}" type="presParOf" srcId="{8A6E7E20-B7AD-40C7-BC79-A046E012D98B}" destId="{6A6F5190-5C1F-4B00-B468-7D88BF88D4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B803DF-59E4-4A4B-A703-6EAB8D8BD7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7A66C52-C191-4D16-A8DD-F5CAD93531E0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dirty="0" smtClean="0"/>
            <a:t>大学での診療、指導</a:t>
          </a:r>
          <a:endParaRPr lang="ja-JP" dirty="0"/>
        </a:p>
      </dgm:t>
    </dgm:pt>
    <dgm:pt modelId="{BA8E46FC-3A9B-4C07-81E9-5492826B3B0F}" type="parTrans" cxnId="{09A7C0F8-EDF9-4699-B34E-8A053E7BB9C3}">
      <dgm:prSet/>
      <dgm:spPr/>
      <dgm:t>
        <a:bodyPr/>
        <a:lstStyle/>
        <a:p>
          <a:endParaRPr kumimoji="1" lang="ja-JP" altLang="en-US"/>
        </a:p>
      </dgm:t>
    </dgm:pt>
    <dgm:pt modelId="{8D5D6591-5287-4C79-BF9A-59DBCCECAA7C}" type="sibTrans" cxnId="{09A7C0F8-EDF9-4699-B34E-8A053E7BB9C3}">
      <dgm:prSet/>
      <dgm:spPr/>
      <dgm:t>
        <a:bodyPr/>
        <a:lstStyle/>
        <a:p>
          <a:endParaRPr kumimoji="1" lang="ja-JP" altLang="en-US"/>
        </a:p>
      </dgm:t>
    </dgm:pt>
    <dgm:pt modelId="{0CB3226A-5A63-4FFD-8AB4-5CF925F490D7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dirty="0" smtClean="0"/>
            <a:t>関連病院での診療　　</a:t>
          </a:r>
          <a:endParaRPr lang="ja-JP" dirty="0"/>
        </a:p>
      </dgm:t>
    </dgm:pt>
    <dgm:pt modelId="{CCB5EB40-5899-4349-9DB6-6D540E6FF7FE}" type="parTrans" cxnId="{B09A76CC-8A70-4A62-98D1-53F58840FF45}">
      <dgm:prSet/>
      <dgm:spPr/>
      <dgm:t>
        <a:bodyPr/>
        <a:lstStyle/>
        <a:p>
          <a:endParaRPr kumimoji="1" lang="ja-JP" altLang="en-US"/>
        </a:p>
      </dgm:t>
    </dgm:pt>
    <dgm:pt modelId="{13E17E2F-B467-476B-B91C-8D8DB01D5AD0}" type="sibTrans" cxnId="{B09A76CC-8A70-4A62-98D1-53F58840FF45}">
      <dgm:prSet/>
      <dgm:spPr/>
      <dgm:t>
        <a:bodyPr/>
        <a:lstStyle/>
        <a:p>
          <a:endParaRPr kumimoji="1" lang="ja-JP" altLang="en-US"/>
        </a:p>
      </dgm:t>
    </dgm:pt>
    <dgm:pt modelId="{7AA5D5EA-614F-4A7F-8C1F-16B16DD25693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smtClean="0"/>
            <a:t>研究</a:t>
          </a:r>
          <a:endParaRPr lang="ja-JP"/>
        </a:p>
      </dgm:t>
    </dgm:pt>
    <dgm:pt modelId="{38D7E84D-9717-4CB3-BE8F-3E2CD9D7D069}" type="parTrans" cxnId="{309325A9-22D9-40BA-B33D-A3AA43ABFDFA}">
      <dgm:prSet/>
      <dgm:spPr/>
      <dgm:t>
        <a:bodyPr/>
        <a:lstStyle/>
        <a:p>
          <a:endParaRPr kumimoji="1" lang="ja-JP" altLang="en-US"/>
        </a:p>
      </dgm:t>
    </dgm:pt>
    <dgm:pt modelId="{F74A2D3C-9A06-4466-824C-BBE344DEBEF1}" type="sibTrans" cxnId="{309325A9-22D9-40BA-B33D-A3AA43ABFDFA}">
      <dgm:prSet/>
      <dgm:spPr/>
      <dgm:t>
        <a:bodyPr/>
        <a:lstStyle/>
        <a:p>
          <a:endParaRPr kumimoji="1" lang="ja-JP" altLang="en-US"/>
        </a:p>
      </dgm:t>
    </dgm:pt>
    <dgm:pt modelId="{46CEF683-01D9-4CC7-A3EC-AF441440476D}" type="pres">
      <dgm:prSet presAssocID="{31B803DF-59E4-4A4B-A703-6EAB8D8BD7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5172E7A5-75E1-4414-99F3-8E7826A617D0}" type="pres">
      <dgm:prSet presAssocID="{C7A66C52-C191-4D16-A8DD-F5CAD93531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489501-15A3-41E7-967C-29F7F08AB79A}" type="pres">
      <dgm:prSet presAssocID="{8D5D6591-5287-4C79-BF9A-59DBCCECAA7C}" presName="spacer" presStyleCnt="0"/>
      <dgm:spPr/>
    </dgm:pt>
    <dgm:pt modelId="{8AB901B8-F87B-49DE-88FE-20448D7B632E}" type="pres">
      <dgm:prSet presAssocID="{0CB3226A-5A63-4FFD-8AB4-5CF925F490D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94C972D-0C00-49AE-A5E5-C6199BB4C83C}" type="pres">
      <dgm:prSet presAssocID="{13E17E2F-B467-476B-B91C-8D8DB01D5AD0}" presName="spacer" presStyleCnt="0"/>
      <dgm:spPr/>
    </dgm:pt>
    <dgm:pt modelId="{0D97AF7E-2838-40BA-85B7-D81A411AE6E7}" type="pres">
      <dgm:prSet presAssocID="{7AA5D5EA-614F-4A7F-8C1F-16B16DD2569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098B7B5-CDB1-4BAA-B5C5-E57817734D9A}" type="presOf" srcId="{0CB3226A-5A63-4FFD-8AB4-5CF925F490D7}" destId="{8AB901B8-F87B-49DE-88FE-20448D7B632E}" srcOrd="0" destOrd="0" presId="urn:microsoft.com/office/officeart/2005/8/layout/vList2"/>
    <dgm:cxn modelId="{B23219A4-1C55-4061-A604-7751507E7EEC}" type="presOf" srcId="{C7A66C52-C191-4D16-A8DD-F5CAD93531E0}" destId="{5172E7A5-75E1-4414-99F3-8E7826A617D0}" srcOrd="0" destOrd="0" presId="urn:microsoft.com/office/officeart/2005/8/layout/vList2"/>
    <dgm:cxn modelId="{309325A9-22D9-40BA-B33D-A3AA43ABFDFA}" srcId="{31B803DF-59E4-4A4B-A703-6EAB8D8BD72D}" destId="{7AA5D5EA-614F-4A7F-8C1F-16B16DD25693}" srcOrd="2" destOrd="0" parTransId="{38D7E84D-9717-4CB3-BE8F-3E2CD9D7D069}" sibTransId="{F74A2D3C-9A06-4466-824C-BBE344DEBEF1}"/>
    <dgm:cxn modelId="{A79BC68D-C78C-4246-BF91-5403660A4252}" type="presOf" srcId="{7AA5D5EA-614F-4A7F-8C1F-16B16DD25693}" destId="{0D97AF7E-2838-40BA-85B7-D81A411AE6E7}" srcOrd="0" destOrd="0" presId="urn:microsoft.com/office/officeart/2005/8/layout/vList2"/>
    <dgm:cxn modelId="{09A7C0F8-EDF9-4699-B34E-8A053E7BB9C3}" srcId="{31B803DF-59E4-4A4B-A703-6EAB8D8BD72D}" destId="{C7A66C52-C191-4D16-A8DD-F5CAD93531E0}" srcOrd="0" destOrd="0" parTransId="{BA8E46FC-3A9B-4C07-81E9-5492826B3B0F}" sibTransId="{8D5D6591-5287-4C79-BF9A-59DBCCECAA7C}"/>
    <dgm:cxn modelId="{990E465E-72B5-4C67-A89E-F30062B164F8}" type="presOf" srcId="{31B803DF-59E4-4A4B-A703-6EAB8D8BD72D}" destId="{46CEF683-01D9-4CC7-A3EC-AF441440476D}" srcOrd="0" destOrd="0" presId="urn:microsoft.com/office/officeart/2005/8/layout/vList2"/>
    <dgm:cxn modelId="{B09A76CC-8A70-4A62-98D1-53F58840FF45}" srcId="{31B803DF-59E4-4A4B-A703-6EAB8D8BD72D}" destId="{0CB3226A-5A63-4FFD-8AB4-5CF925F490D7}" srcOrd="1" destOrd="0" parTransId="{CCB5EB40-5899-4349-9DB6-6D540E6FF7FE}" sibTransId="{13E17E2F-B467-476B-B91C-8D8DB01D5AD0}"/>
    <dgm:cxn modelId="{CB80A728-4EF0-459E-BBE5-EE53D3A194C7}" type="presParOf" srcId="{46CEF683-01D9-4CC7-A3EC-AF441440476D}" destId="{5172E7A5-75E1-4414-99F3-8E7826A617D0}" srcOrd="0" destOrd="0" presId="urn:microsoft.com/office/officeart/2005/8/layout/vList2"/>
    <dgm:cxn modelId="{A2EACA4D-2C0A-4610-B8AF-9DFF5EC7FCCB}" type="presParOf" srcId="{46CEF683-01D9-4CC7-A3EC-AF441440476D}" destId="{7E489501-15A3-41E7-967C-29F7F08AB79A}" srcOrd="1" destOrd="0" presId="urn:microsoft.com/office/officeart/2005/8/layout/vList2"/>
    <dgm:cxn modelId="{0DAF49CE-CF4D-4F6E-BF3F-2711EAFEB895}" type="presParOf" srcId="{46CEF683-01D9-4CC7-A3EC-AF441440476D}" destId="{8AB901B8-F87B-49DE-88FE-20448D7B632E}" srcOrd="2" destOrd="0" presId="urn:microsoft.com/office/officeart/2005/8/layout/vList2"/>
    <dgm:cxn modelId="{7A628D2C-8997-4B5A-8CAF-4F6A542461FE}" type="presParOf" srcId="{46CEF683-01D9-4CC7-A3EC-AF441440476D}" destId="{694C972D-0C00-49AE-A5E5-C6199BB4C83C}" srcOrd="3" destOrd="0" presId="urn:microsoft.com/office/officeart/2005/8/layout/vList2"/>
    <dgm:cxn modelId="{B11DF296-333B-43CE-88E5-D4F5EDD092E3}" type="presParOf" srcId="{46CEF683-01D9-4CC7-A3EC-AF441440476D}" destId="{0D97AF7E-2838-40BA-85B7-D81A411AE6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B803DF-59E4-4A4B-A703-6EAB8D8BD72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7A66C52-C191-4D16-A8DD-F5CAD93531E0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dirty="0" smtClean="0"/>
            <a:t>大学での診療、指導</a:t>
          </a:r>
          <a:endParaRPr lang="ja-JP" dirty="0"/>
        </a:p>
      </dgm:t>
    </dgm:pt>
    <dgm:pt modelId="{BA8E46FC-3A9B-4C07-81E9-5492826B3B0F}" type="parTrans" cxnId="{09A7C0F8-EDF9-4699-B34E-8A053E7BB9C3}">
      <dgm:prSet/>
      <dgm:spPr/>
      <dgm:t>
        <a:bodyPr/>
        <a:lstStyle/>
        <a:p>
          <a:endParaRPr kumimoji="1" lang="ja-JP" altLang="en-US"/>
        </a:p>
      </dgm:t>
    </dgm:pt>
    <dgm:pt modelId="{8D5D6591-5287-4C79-BF9A-59DBCCECAA7C}" type="sibTrans" cxnId="{09A7C0F8-EDF9-4699-B34E-8A053E7BB9C3}">
      <dgm:prSet/>
      <dgm:spPr/>
      <dgm:t>
        <a:bodyPr/>
        <a:lstStyle/>
        <a:p>
          <a:endParaRPr kumimoji="1" lang="ja-JP" altLang="en-US"/>
        </a:p>
      </dgm:t>
    </dgm:pt>
    <dgm:pt modelId="{0CB3226A-5A63-4FFD-8AB4-5CF925F490D7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dirty="0" smtClean="0"/>
            <a:t>関連病院での診療　　</a:t>
          </a:r>
          <a:endParaRPr lang="ja-JP" dirty="0"/>
        </a:p>
      </dgm:t>
    </dgm:pt>
    <dgm:pt modelId="{CCB5EB40-5899-4349-9DB6-6D540E6FF7FE}" type="parTrans" cxnId="{B09A76CC-8A70-4A62-98D1-53F58840FF45}">
      <dgm:prSet/>
      <dgm:spPr/>
      <dgm:t>
        <a:bodyPr/>
        <a:lstStyle/>
        <a:p>
          <a:endParaRPr kumimoji="1" lang="ja-JP" altLang="en-US"/>
        </a:p>
      </dgm:t>
    </dgm:pt>
    <dgm:pt modelId="{13E17E2F-B467-476B-B91C-8D8DB01D5AD0}" type="sibTrans" cxnId="{B09A76CC-8A70-4A62-98D1-53F58840FF45}">
      <dgm:prSet/>
      <dgm:spPr/>
      <dgm:t>
        <a:bodyPr/>
        <a:lstStyle/>
        <a:p>
          <a:endParaRPr kumimoji="1" lang="ja-JP" altLang="en-US"/>
        </a:p>
      </dgm:t>
    </dgm:pt>
    <dgm:pt modelId="{7AA5D5EA-614F-4A7F-8C1F-16B16DD25693}">
      <dgm:prSet/>
      <dgm:spPr>
        <a:solidFill>
          <a:srgbClr val="00B0F0"/>
        </a:solidFill>
      </dgm:spPr>
      <dgm:t>
        <a:bodyPr/>
        <a:lstStyle/>
        <a:p>
          <a:pPr rtl="0"/>
          <a:r>
            <a:rPr kumimoji="1" lang="ja-JP" b="1" smtClean="0"/>
            <a:t>研究</a:t>
          </a:r>
          <a:endParaRPr lang="ja-JP"/>
        </a:p>
      </dgm:t>
    </dgm:pt>
    <dgm:pt modelId="{38D7E84D-9717-4CB3-BE8F-3E2CD9D7D069}" type="parTrans" cxnId="{309325A9-22D9-40BA-B33D-A3AA43ABFDFA}">
      <dgm:prSet/>
      <dgm:spPr/>
      <dgm:t>
        <a:bodyPr/>
        <a:lstStyle/>
        <a:p>
          <a:endParaRPr kumimoji="1" lang="ja-JP" altLang="en-US"/>
        </a:p>
      </dgm:t>
    </dgm:pt>
    <dgm:pt modelId="{F74A2D3C-9A06-4466-824C-BBE344DEBEF1}" type="sibTrans" cxnId="{309325A9-22D9-40BA-B33D-A3AA43ABFDFA}">
      <dgm:prSet/>
      <dgm:spPr/>
      <dgm:t>
        <a:bodyPr/>
        <a:lstStyle/>
        <a:p>
          <a:endParaRPr kumimoji="1" lang="ja-JP" altLang="en-US"/>
        </a:p>
      </dgm:t>
    </dgm:pt>
    <dgm:pt modelId="{46CEF683-01D9-4CC7-A3EC-AF441440476D}" type="pres">
      <dgm:prSet presAssocID="{31B803DF-59E4-4A4B-A703-6EAB8D8BD72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5172E7A5-75E1-4414-99F3-8E7826A617D0}" type="pres">
      <dgm:prSet presAssocID="{C7A66C52-C191-4D16-A8DD-F5CAD93531E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489501-15A3-41E7-967C-29F7F08AB79A}" type="pres">
      <dgm:prSet presAssocID="{8D5D6591-5287-4C79-BF9A-59DBCCECAA7C}" presName="spacer" presStyleCnt="0"/>
      <dgm:spPr/>
    </dgm:pt>
    <dgm:pt modelId="{8AB901B8-F87B-49DE-88FE-20448D7B632E}" type="pres">
      <dgm:prSet presAssocID="{0CB3226A-5A63-4FFD-8AB4-5CF925F490D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94C972D-0C00-49AE-A5E5-C6199BB4C83C}" type="pres">
      <dgm:prSet presAssocID="{13E17E2F-B467-476B-B91C-8D8DB01D5AD0}" presName="spacer" presStyleCnt="0"/>
      <dgm:spPr/>
    </dgm:pt>
    <dgm:pt modelId="{0D97AF7E-2838-40BA-85B7-D81A411AE6E7}" type="pres">
      <dgm:prSet presAssocID="{7AA5D5EA-614F-4A7F-8C1F-16B16DD2569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1792E4E-959B-407B-99DB-95F4F0F785FE}" type="presOf" srcId="{0CB3226A-5A63-4FFD-8AB4-5CF925F490D7}" destId="{8AB901B8-F87B-49DE-88FE-20448D7B632E}" srcOrd="0" destOrd="0" presId="urn:microsoft.com/office/officeart/2005/8/layout/vList2"/>
    <dgm:cxn modelId="{00FF6AA0-FFE4-4BDB-9B52-4E8ADFE08FB8}" type="presOf" srcId="{C7A66C52-C191-4D16-A8DD-F5CAD93531E0}" destId="{5172E7A5-75E1-4414-99F3-8E7826A617D0}" srcOrd="0" destOrd="0" presId="urn:microsoft.com/office/officeart/2005/8/layout/vList2"/>
    <dgm:cxn modelId="{54CF0202-3032-4EC1-B200-D61AA6191DDA}" type="presOf" srcId="{31B803DF-59E4-4A4B-A703-6EAB8D8BD72D}" destId="{46CEF683-01D9-4CC7-A3EC-AF441440476D}" srcOrd="0" destOrd="0" presId="urn:microsoft.com/office/officeart/2005/8/layout/vList2"/>
    <dgm:cxn modelId="{309325A9-22D9-40BA-B33D-A3AA43ABFDFA}" srcId="{31B803DF-59E4-4A4B-A703-6EAB8D8BD72D}" destId="{7AA5D5EA-614F-4A7F-8C1F-16B16DD25693}" srcOrd="2" destOrd="0" parTransId="{38D7E84D-9717-4CB3-BE8F-3E2CD9D7D069}" sibTransId="{F74A2D3C-9A06-4466-824C-BBE344DEBEF1}"/>
    <dgm:cxn modelId="{CDDA2687-A2F0-4EA4-8532-6061AC345F7F}" type="presOf" srcId="{7AA5D5EA-614F-4A7F-8C1F-16B16DD25693}" destId="{0D97AF7E-2838-40BA-85B7-D81A411AE6E7}" srcOrd="0" destOrd="0" presId="urn:microsoft.com/office/officeart/2005/8/layout/vList2"/>
    <dgm:cxn modelId="{09A7C0F8-EDF9-4699-B34E-8A053E7BB9C3}" srcId="{31B803DF-59E4-4A4B-A703-6EAB8D8BD72D}" destId="{C7A66C52-C191-4D16-A8DD-F5CAD93531E0}" srcOrd="0" destOrd="0" parTransId="{BA8E46FC-3A9B-4C07-81E9-5492826B3B0F}" sibTransId="{8D5D6591-5287-4C79-BF9A-59DBCCECAA7C}"/>
    <dgm:cxn modelId="{B09A76CC-8A70-4A62-98D1-53F58840FF45}" srcId="{31B803DF-59E4-4A4B-A703-6EAB8D8BD72D}" destId="{0CB3226A-5A63-4FFD-8AB4-5CF925F490D7}" srcOrd="1" destOrd="0" parTransId="{CCB5EB40-5899-4349-9DB6-6D540E6FF7FE}" sibTransId="{13E17E2F-B467-476B-B91C-8D8DB01D5AD0}"/>
    <dgm:cxn modelId="{D63C11BE-00A2-42C3-8F95-59A888E34356}" type="presParOf" srcId="{46CEF683-01D9-4CC7-A3EC-AF441440476D}" destId="{5172E7A5-75E1-4414-99F3-8E7826A617D0}" srcOrd="0" destOrd="0" presId="urn:microsoft.com/office/officeart/2005/8/layout/vList2"/>
    <dgm:cxn modelId="{23CD6DA7-D2E7-450C-AE6E-AC6A37D75D9C}" type="presParOf" srcId="{46CEF683-01D9-4CC7-A3EC-AF441440476D}" destId="{7E489501-15A3-41E7-967C-29F7F08AB79A}" srcOrd="1" destOrd="0" presId="urn:microsoft.com/office/officeart/2005/8/layout/vList2"/>
    <dgm:cxn modelId="{4662F7B5-69FB-4E51-894C-61336B1FEB06}" type="presParOf" srcId="{46CEF683-01D9-4CC7-A3EC-AF441440476D}" destId="{8AB901B8-F87B-49DE-88FE-20448D7B632E}" srcOrd="2" destOrd="0" presId="urn:microsoft.com/office/officeart/2005/8/layout/vList2"/>
    <dgm:cxn modelId="{856432A0-8F74-427C-A23E-79DB7C60EFE0}" type="presParOf" srcId="{46CEF683-01D9-4CC7-A3EC-AF441440476D}" destId="{694C972D-0C00-49AE-A5E5-C6199BB4C83C}" srcOrd="3" destOrd="0" presId="urn:microsoft.com/office/officeart/2005/8/layout/vList2"/>
    <dgm:cxn modelId="{67B1B9B0-709C-4945-839C-39BD3EBC0C3E}" type="presParOf" srcId="{46CEF683-01D9-4CC7-A3EC-AF441440476D}" destId="{0D97AF7E-2838-40BA-85B7-D81A411AE6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56EE0-BAAB-45C2-AE7A-D6EE400DF7DF}">
      <dsp:nvSpPr>
        <dsp:cNvPr id="0" name=""/>
        <dsp:cNvSpPr/>
      </dsp:nvSpPr>
      <dsp:spPr>
        <a:xfrm>
          <a:off x="0" y="8859"/>
          <a:ext cx="1008062" cy="3521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400" b="1" kern="1200" dirty="0" smtClean="0"/>
            <a:t>臨床研修</a:t>
          </a:r>
          <a:endParaRPr lang="ja-JP" sz="1400" kern="1200" dirty="0"/>
        </a:p>
      </dsp:txBody>
      <dsp:txXfrm>
        <a:off x="17191" y="26050"/>
        <a:ext cx="973680" cy="317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2E7A5-75E1-4414-99F3-8E7826A617D0}">
      <dsp:nvSpPr>
        <dsp:cNvPr id="0" name=""/>
        <dsp:cNvSpPr/>
      </dsp:nvSpPr>
      <dsp:spPr>
        <a:xfrm>
          <a:off x="0" y="1191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dirty="0" smtClean="0"/>
            <a:t>大学での診療、指導</a:t>
          </a:r>
          <a:endParaRPr lang="ja-JP" sz="1600" kern="1200" dirty="0"/>
        </a:p>
      </dsp:txBody>
      <dsp:txXfrm>
        <a:off x="19647" y="31566"/>
        <a:ext cx="2475305" cy="363186"/>
      </dsp:txXfrm>
    </dsp:sp>
    <dsp:sp modelId="{8AB901B8-F87B-49DE-88FE-20448D7B632E}">
      <dsp:nvSpPr>
        <dsp:cNvPr id="0" name=""/>
        <dsp:cNvSpPr/>
      </dsp:nvSpPr>
      <dsp:spPr>
        <a:xfrm>
          <a:off x="0" y="46047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dirty="0" smtClean="0"/>
            <a:t>関連病院での診療　　</a:t>
          </a:r>
          <a:endParaRPr lang="ja-JP" sz="1600" kern="1200" dirty="0"/>
        </a:p>
      </dsp:txBody>
      <dsp:txXfrm>
        <a:off x="19647" y="480126"/>
        <a:ext cx="2475305" cy="363186"/>
      </dsp:txXfrm>
    </dsp:sp>
    <dsp:sp modelId="{0D97AF7E-2838-40BA-85B7-D81A411AE6E7}">
      <dsp:nvSpPr>
        <dsp:cNvPr id="0" name=""/>
        <dsp:cNvSpPr/>
      </dsp:nvSpPr>
      <dsp:spPr>
        <a:xfrm>
          <a:off x="0" y="90903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smtClean="0"/>
            <a:t>研究</a:t>
          </a:r>
          <a:endParaRPr lang="ja-JP" sz="1600" kern="1200"/>
        </a:p>
      </dsp:txBody>
      <dsp:txXfrm>
        <a:off x="19647" y="928686"/>
        <a:ext cx="2475305" cy="3631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F5190-5C1F-4B00-B468-7D88BF88D41A}">
      <dsp:nvSpPr>
        <dsp:cNvPr id="0" name=""/>
        <dsp:cNvSpPr/>
      </dsp:nvSpPr>
      <dsp:spPr>
        <a:xfrm>
          <a:off x="0" y="7271"/>
          <a:ext cx="1088132" cy="3521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400" b="1" kern="1200" smtClean="0"/>
            <a:t>後期研修</a:t>
          </a:r>
          <a:endParaRPr lang="ja-JP" sz="1400" kern="1200"/>
        </a:p>
      </dsp:txBody>
      <dsp:txXfrm>
        <a:off x="17191" y="24462"/>
        <a:ext cx="1053750" cy="3177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2E7A5-75E1-4414-99F3-8E7826A617D0}">
      <dsp:nvSpPr>
        <dsp:cNvPr id="0" name=""/>
        <dsp:cNvSpPr/>
      </dsp:nvSpPr>
      <dsp:spPr>
        <a:xfrm>
          <a:off x="0" y="1191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dirty="0" smtClean="0"/>
            <a:t>大学での診療、指導</a:t>
          </a:r>
          <a:endParaRPr lang="ja-JP" sz="1600" kern="1200" dirty="0"/>
        </a:p>
      </dsp:txBody>
      <dsp:txXfrm>
        <a:off x="19647" y="31566"/>
        <a:ext cx="2475305" cy="363186"/>
      </dsp:txXfrm>
    </dsp:sp>
    <dsp:sp modelId="{8AB901B8-F87B-49DE-88FE-20448D7B632E}">
      <dsp:nvSpPr>
        <dsp:cNvPr id="0" name=""/>
        <dsp:cNvSpPr/>
      </dsp:nvSpPr>
      <dsp:spPr>
        <a:xfrm>
          <a:off x="0" y="46047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dirty="0" smtClean="0"/>
            <a:t>関連病院での診療　　</a:t>
          </a:r>
          <a:endParaRPr lang="ja-JP" sz="1600" kern="1200" dirty="0"/>
        </a:p>
      </dsp:txBody>
      <dsp:txXfrm>
        <a:off x="19647" y="480126"/>
        <a:ext cx="2475305" cy="363186"/>
      </dsp:txXfrm>
    </dsp:sp>
    <dsp:sp modelId="{0D97AF7E-2838-40BA-85B7-D81A411AE6E7}">
      <dsp:nvSpPr>
        <dsp:cNvPr id="0" name=""/>
        <dsp:cNvSpPr/>
      </dsp:nvSpPr>
      <dsp:spPr>
        <a:xfrm>
          <a:off x="0" y="90903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smtClean="0"/>
            <a:t>研究</a:t>
          </a:r>
          <a:endParaRPr lang="ja-JP" sz="1600" kern="1200"/>
        </a:p>
      </dsp:txBody>
      <dsp:txXfrm>
        <a:off x="19647" y="928686"/>
        <a:ext cx="2475305" cy="3631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2E7A5-75E1-4414-99F3-8E7826A617D0}">
      <dsp:nvSpPr>
        <dsp:cNvPr id="0" name=""/>
        <dsp:cNvSpPr/>
      </dsp:nvSpPr>
      <dsp:spPr>
        <a:xfrm>
          <a:off x="0" y="1191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dirty="0" smtClean="0"/>
            <a:t>大学での診療、指導</a:t>
          </a:r>
          <a:endParaRPr lang="ja-JP" sz="1600" kern="1200" dirty="0"/>
        </a:p>
      </dsp:txBody>
      <dsp:txXfrm>
        <a:off x="19647" y="31566"/>
        <a:ext cx="2475305" cy="363186"/>
      </dsp:txXfrm>
    </dsp:sp>
    <dsp:sp modelId="{8AB901B8-F87B-49DE-88FE-20448D7B632E}">
      <dsp:nvSpPr>
        <dsp:cNvPr id="0" name=""/>
        <dsp:cNvSpPr/>
      </dsp:nvSpPr>
      <dsp:spPr>
        <a:xfrm>
          <a:off x="0" y="46047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dirty="0" smtClean="0"/>
            <a:t>関連病院での診療　　</a:t>
          </a:r>
          <a:endParaRPr lang="ja-JP" sz="1600" kern="1200" dirty="0"/>
        </a:p>
      </dsp:txBody>
      <dsp:txXfrm>
        <a:off x="19647" y="480126"/>
        <a:ext cx="2475305" cy="363186"/>
      </dsp:txXfrm>
    </dsp:sp>
    <dsp:sp modelId="{0D97AF7E-2838-40BA-85B7-D81A411AE6E7}">
      <dsp:nvSpPr>
        <dsp:cNvPr id="0" name=""/>
        <dsp:cNvSpPr/>
      </dsp:nvSpPr>
      <dsp:spPr>
        <a:xfrm>
          <a:off x="0" y="909039"/>
          <a:ext cx="2514599" cy="402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sz="1600" b="1" kern="1200" smtClean="0"/>
            <a:t>研究</a:t>
          </a:r>
          <a:endParaRPr lang="ja-JP" sz="1600" kern="1200"/>
        </a:p>
      </dsp:txBody>
      <dsp:txXfrm>
        <a:off x="19647" y="928686"/>
        <a:ext cx="2475305" cy="363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Times" pitchFamily="126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imes" pitchFamily="126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Times" pitchFamily="126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Times" pitchFamily="126" charset="0"/>
              </a:defRPr>
            </a:lvl1pPr>
          </a:lstStyle>
          <a:p>
            <a:pPr>
              <a:defRPr/>
            </a:pPr>
            <a:fld id="{9A377394-898E-495D-A3CF-19A1A5B0EB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4304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26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26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23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26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26" charset="0"/>
              </a:defRPr>
            </a:lvl1pPr>
          </a:lstStyle>
          <a:p>
            <a:pPr>
              <a:defRPr/>
            </a:pPr>
            <a:fld id="{4EA2E18E-F9B4-466E-B412-19AFD467B9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0934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pitchFamily="126" charset="0"/>
        <a:ea typeface="Osaka" pitchFamily="12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pitchFamily="126" charset="0"/>
        <a:ea typeface="Osaka" pitchFamily="12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pitchFamily="126" charset="0"/>
        <a:ea typeface="Osaka" pitchFamily="12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pitchFamily="126" charset="0"/>
        <a:ea typeface="Osaka" pitchFamily="12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pitchFamily="126" charset="0"/>
        <a:ea typeface="Osaka" pitchFamily="12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/>
            <a:fld id="{E8AFE103-648E-405D-92F8-E5794D2360E7}" type="slidenum">
              <a:rPr lang="en-US" altLang="ja-JP" sz="1200" smtClean="0"/>
              <a:pPr eaLnBrk="1" hangingPunct="1"/>
              <a:t>1</a:t>
            </a:fld>
            <a:endParaRPr lang="en-US" altLang="ja-JP" sz="1200" smtClean="0"/>
          </a:p>
        </p:txBody>
      </p:sp>
      <p:sp>
        <p:nvSpPr>
          <p:cNvPr id="747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/>
            <a:fld id="{885538B1-6022-4234-83BA-4FC040BFCBA6}" type="slidenum">
              <a:rPr lang="en-US" altLang="ja-JP" sz="1200" smtClean="0"/>
              <a:pPr eaLnBrk="1" hangingPunct="1"/>
              <a:t>2</a:t>
            </a:fld>
            <a:endParaRPr lang="en-US" altLang="ja-JP" sz="1200" smtClean="0"/>
          </a:p>
        </p:txBody>
      </p:sp>
      <p:sp>
        <p:nvSpPr>
          <p:cNvPr id="757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/>
            <a:fld id="{DD0EFC10-58D7-4A54-8AE2-51F481013D38}" type="slidenum">
              <a:rPr lang="en-US" altLang="ja-JP" sz="1200" smtClean="0"/>
              <a:pPr eaLnBrk="1" hangingPunct="1"/>
              <a:t>3</a:t>
            </a:fld>
            <a:endParaRPr lang="en-US" altLang="ja-JP" sz="120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/>
            <a:fld id="{33DB5313-C1AB-4BD7-9DBC-B7D2760BD9E9}" type="slidenum">
              <a:rPr lang="en-US" altLang="ja-JP" sz="1200" smtClean="0"/>
              <a:pPr eaLnBrk="1" hangingPunct="1"/>
              <a:t>4</a:t>
            </a:fld>
            <a:endParaRPr lang="en-US" altLang="ja-JP" sz="120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/>
            <a:fld id="{C12DD40A-8070-4636-8A30-199BBC73701F}" type="slidenum">
              <a:rPr lang="en-US" altLang="ja-JP" sz="1200" smtClean="0"/>
              <a:pPr eaLnBrk="1" hangingPunct="1"/>
              <a:t>5</a:t>
            </a:fld>
            <a:endParaRPr lang="en-US" altLang="ja-JP" sz="1200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/>
            <a:fld id="{655F13DA-25BE-46DA-AF45-4AE653DDB43B}" type="slidenum">
              <a:rPr lang="en-US" altLang="ja-JP" sz="1200" smtClean="0"/>
              <a:pPr eaLnBrk="1" hangingPunct="1"/>
              <a:t>6</a:t>
            </a:fld>
            <a:endParaRPr lang="en-US" altLang="ja-JP" sz="120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6F003-22C9-437B-9B48-0BC592E44C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03145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CFB6C-BE1A-41BB-B4E2-97359BB3F4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405423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4EC25-D921-49CD-9757-7B13045B70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614061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タイトル、コンテンツ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71525" y="609600"/>
            <a:ext cx="874395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D4998-D776-4A24-B4B7-C2A8A36CF0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438679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3CD3E-A5FB-4A51-9E5D-C9E11E4079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972571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F54EE-2BE0-4D91-867B-F171CCC3C0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779185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15BC0-7623-427D-833B-0187A3E7A1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178485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1FE23-8D82-4A81-9B27-050584BD13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166925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C1574-C701-4785-8998-3B8B62FFFB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353885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9D99E-E247-4C18-9EDE-690570E9B9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286737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265D5-6C45-49CE-B471-5A1FBD0BC2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865724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307D3-FE57-4BA7-BDD6-83CB79A707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628328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0000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780524D-698C-4021-88D3-C744799E3E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pitchFamily="126" charset="0"/>
          <a:ea typeface="Osaka" pitchFamily="12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944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ja-JP" altLang="ja-JP" b="1">
              <a:latin typeface="Times New Roman" pitchFamily="126" charset="0"/>
            </a:endParaRPr>
          </a:p>
        </p:txBody>
      </p:sp>
      <p:sp>
        <p:nvSpPr>
          <p:cNvPr id="195587" name="AutoShape 3"/>
          <p:cNvSpPr>
            <a:spLocks noChangeArrowheads="1"/>
          </p:cNvSpPr>
          <p:nvPr/>
        </p:nvSpPr>
        <p:spPr bwMode="auto">
          <a:xfrm>
            <a:off x="838200" y="914400"/>
            <a:ext cx="1295400" cy="12954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F9A755">
                  <a:gamma/>
                  <a:shade val="46275"/>
                  <a:invGamma/>
                </a:srgbClr>
              </a:gs>
              <a:gs pos="50000">
                <a:srgbClr val="F9A755"/>
              </a:gs>
              <a:gs pos="100000">
                <a:srgbClr val="F9A755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667000" y="9906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b="1">
                <a:solidFill>
                  <a:schemeClr val="accent1"/>
                </a:solidFill>
                <a:latin typeface="Times New Roman" pitchFamily="126" charset="0"/>
              </a:rPr>
              <a:t>２年間　初期臨床研修</a:t>
            </a:r>
            <a:endParaRPr lang="ja-JP" altLang="en-US" b="1">
              <a:solidFill>
                <a:schemeClr val="bg1"/>
              </a:solidFill>
              <a:latin typeface="Times New Roman" pitchFamily="126" charset="0"/>
            </a:endParaRPr>
          </a:p>
        </p:txBody>
      </p:sp>
      <p:sp>
        <p:nvSpPr>
          <p:cNvPr id="195589" name="AutoShape 5"/>
          <p:cNvSpPr>
            <a:spLocks noChangeArrowheads="1"/>
          </p:cNvSpPr>
          <p:nvPr/>
        </p:nvSpPr>
        <p:spPr bwMode="auto">
          <a:xfrm>
            <a:off x="533400" y="2209800"/>
            <a:ext cx="1828800" cy="1981200"/>
          </a:xfrm>
          <a:prstGeom prst="downArrow">
            <a:avLst>
              <a:gd name="adj1" fmla="val 50000"/>
              <a:gd name="adj2" fmla="val 27083"/>
            </a:avLst>
          </a:prstGeom>
          <a:gradFill rotWithShape="0">
            <a:gsLst>
              <a:gs pos="0">
                <a:srgbClr val="66FF66">
                  <a:gamma/>
                  <a:shade val="46275"/>
                  <a:invGamma/>
                </a:srgbClr>
              </a:gs>
              <a:gs pos="50000">
                <a:srgbClr val="66FF66"/>
              </a:gs>
              <a:gs pos="100000">
                <a:srgbClr val="66FF66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590" name="AutoShape 6"/>
          <p:cNvSpPr>
            <a:spLocks noChangeArrowheads="1"/>
          </p:cNvSpPr>
          <p:nvPr/>
        </p:nvSpPr>
        <p:spPr bwMode="auto">
          <a:xfrm>
            <a:off x="0" y="4191000"/>
            <a:ext cx="2362200" cy="2438400"/>
          </a:xfrm>
          <a:prstGeom prst="downArrow">
            <a:avLst>
              <a:gd name="adj1" fmla="val 50000"/>
              <a:gd name="adj2" fmla="val 25806"/>
            </a:avLst>
          </a:prstGeom>
          <a:gradFill rotWithShape="0">
            <a:gsLst>
              <a:gs pos="0">
                <a:srgbClr val="FFFF00">
                  <a:gamma/>
                  <a:shade val="27451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27451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2667000" y="16002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b="1">
                <a:solidFill>
                  <a:schemeClr val="accent1"/>
                </a:solidFill>
                <a:latin typeface="Times New Roman" pitchFamily="126" charset="0"/>
              </a:rPr>
              <a:t>３年間　消化器専門関連施設での研修</a:t>
            </a:r>
            <a:endParaRPr lang="ja-JP" altLang="en-US" b="1">
              <a:solidFill>
                <a:schemeClr val="bg1"/>
              </a:solidFill>
              <a:latin typeface="Times New Roman" pitchFamily="126" charset="0"/>
            </a:endParaRPr>
          </a:p>
        </p:txBody>
      </p:sp>
      <p:sp>
        <p:nvSpPr>
          <p:cNvPr id="195592" name="Text Box 8"/>
          <p:cNvSpPr txBox="1">
            <a:spLocks noChangeArrowheads="1"/>
          </p:cNvSpPr>
          <p:nvPr/>
        </p:nvSpPr>
        <p:spPr bwMode="auto">
          <a:xfrm>
            <a:off x="3124200" y="2132856"/>
            <a:ext cx="2133600" cy="24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内視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鏡</a:t>
            </a: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	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上部</a:t>
            </a: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　　　</a:t>
            </a: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	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下部</a:t>
            </a:r>
            <a:endParaRPr lang="ja-JP" altLang="en-US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　　　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	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小腸</a:t>
            </a:r>
            <a:endParaRPr lang="en-US" altLang="ja-JP" sz="1800" b="1" dirty="0" smtClean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　　　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	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カプセル</a:t>
            </a:r>
            <a:endParaRPr lang="en-US" altLang="ja-JP" sz="1800" b="1" dirty="0" smtClean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ERCP</a:t>
            </a:r>
            <a:endParaRPr lang="en-US" altLang="ja-JP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腹部エコー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透視</a:t>
            </a:r>
          </a:p>
        </p:txBody>
      </p:sp>
      <p:sp>
        <p:nvSpPr>
          <p:cNvPr id="195593" name="Text Box 9"/>
          <p:cNvSpPr txBox="1">
            <a:spLocks noChangeArrowheads="1"/>
          </p:cNvSpPr>
          <p:nvPr/>
        </p:nvSpPr>
        <p:spPr bwMode="auto">
          <a:xfrm>
            <a:off x="5410200" y="2132856"/>
            <a:ext cx="2133600" cy="237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治療内視鏡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　止血術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　</a:t>
            </a: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EMR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　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ESD</a:t>
            </a:r>
            <a:endParaRPr lang="en-US" altLang="ja-JP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      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EST</a:t>
            </a:r>
            <a:endParaRPr lang="en-US" altLang="ja-JP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      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ERBD</a:t>
            </a: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, ENBD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　　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PTCD</a:t>
            </a:r>
            <a:endParaRPr lang="en-US" altLang="ja-JP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　　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PTGBD</a:t>
            </a:r>
            <a:endParaRPr lang="en-US" altLang="ja-JP" sz="1800" b="1" dirty="0">
              <a:solidFill>
                <a:schemeClr val="bg1"/>
              </a:solidFill>
              <a:latin typeface="Times New Roman" pitchFamily="126" charset="0"/>
            </a:endParaRPr>
          </a:p>
        </p:txBody>
      </p:sp>
      <p:sp>
        <p:nvSpPr>
          <p:cNvPr id="195594" name="Text Box 10"/>
          <p:cNvSpPr txBox="1">
            <a:spLocks noChangeArrowheads="1"/>
          </p:cNvSpPr>
          <p:nvPr/>
        </p:nvSpPr>
        <p:spPr bwMode="auto">
          <a:xfrm>
            <a:off x="7696200" y="2209800"/>
            <a:ext cx="21336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イレウス管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挿入</a:t>
            </a:r>
            <a:endParaRPr lang="ja-JP" altLang="en-US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肝臓治療</a:t>
            </a: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　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肝生検</a:t>
            </a:r>
            <a:endParaRPr lang="en-US" altLang="ja-JP" sz="1800" b="1" dirty="0" smtClean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　</a:t>
            </a:r>
            <a:r>
              <a:rPr lang="ja-JP" altLang="en-US" sz="1800" b="1" dirty="0" smtClean="0">
                <a:solidFill>
                  <a:schemeClr val="bg1"/>
                </a:solidFill>
                <a:latin typeface="Times New Roman" pitchFamily="126" charset="0"/>
              </a:rPr>
              <a:t>　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RFA/PEIT</a:t>
            </a:r>
            <a:endParaRPr lang="en-US" altLang="ja-JP" sz="1800" b="1" dirty="0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     </a:t>
            </a:r>
            <a:r>
              <a:rPr lang="en-US" altLang="ja-JP" sz="1800" b="1" dirty="0" smtClean="0">
                <a:solidFill>
                  <a:schemeClr val="bg1"/>
                </a:solidFill>
                <a:latin typeface="Times New Roman" pitchFamily="126" charset="0"/>
              </a:rPr>
              <a:t> (</a:t>
            </a:r>
            <a:r>
              <a:rPr lang="ja-JP" altLang="en-US" sz="1800" b="1" dirty="0">
                <a:solidFill>
                  <a:schemeClr val="bg1"/>
                </a:solidFill>
                <a:latin typeface="Times New Roman" pitchFamily="126" charset="0"/>
              </a:rPr>
              <a:t>血管造影</a:t>
            </a:r>
            <a:r>
              <a:rPr lang="en-US" altLang="ja-JP" sz="1800" b="1" dirty="0">
                <a:solidFill>
                  <a:schemeClr val="bg1"/>
                </a:solidFill>
                <a:latin typeface="Times New Roman" pitchFamily="126" charset="0"/>
              </a:rPr>
              <a:t>)</a:t>
            </a:r>
          </a:p>
        </p:txBody>
      </p:sp>
      <p:sp>
        <p:nvSpPr>
          <p:cNvPr id="195595" name="Text Box 11"/>
          <p:cNvSpPr txBox="1">
            <a:spLocks noChangeArrowheads="1"/>
          </p:cNvSpPr>
          <p:nvPr/>
        </p:nvSpPr>
        <p:spPr bwMode="auto">
          <a:xfrm>
            <a:off x="3657600" y="49530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b="1">
                <a:solidFill>
                  <a:schemeClr val="accent1"/>
                </a:solidFill>
                <a:latin typeface="Times New Roman" pitchFamily="126" charset="0"/>
              </a:rPr>
              <a:t>6</a:t>
            </a:r>
            <a:r>
              <a:rPr lang="ja-JP" altLang="en-US" b="1">
                <a:solidFill>
                  <a:schemeClr val="accent1"/>
                </a:solidFill>
                <a:latin typeface="Times New Roman" pitchFamily="126" charset="0"/>
              </a:rPr>
              <a:t>年目以降　更に専門病院での技術習得</a:t>
            </a:r>
          </a:p>
        </p:txBody>
      </p:sp>
      <p:sp>
        <p:nvSpPr>
          <p:cNvPr id="195596" name="AutoShape 12"/>
          <p:cNvSpPr>
            <a:spLocks noChangeArrowheads="1"/>
          </p:cNvSpPr>
          <p:nvPr/>
        </p:nvSpPr>
        <p:spPr bwMode="auto">
          <a:xfrm>
            <a:off x="2209800" y="4191000"/>
            <a:ext cx="990600" cy="2438400"/>
          </a:xfrm>
          <a:prstGeom prst="downArrow">
            <a:avLst>
              <a:gd name="adj1" fmla="val 50000"/>
              <a:gd name="adj2" fmla="val 61538"/>
            </a:avLst>
          </a:prstGeom>
          <a:gradFill rotWithShape="0">
            <a:gsLst>
              <a:gs pos="0">
                <a:schemeClr val="accent1">
                  <a:gamma/>
                  <a:shade val="3725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37255"/>
                  <a:invGamma/>
                </a:scheme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598" name="AutoShape 14"/>
          <p:cNvSpPr>
            <a:spLocks noChangeArrowheads="1"/>
          </p:cNvSpPr>
          <p:nvPr/>
        </p:nvSpPr>
        <p:spPr bwMode="auto">
          <a:xfrm>
            <a:off x="3124200" y="6019800"/>
            <a:ext cx="2133600" cy="228600"/>
          </a:xfrm>
          <a:prstGeom prst="leftArrow">
            <a:avLst>
              <a:gd name="adj1" fmla="val 50000"/>
              <a:gd name="adj2" fmla="val 2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599" name="Text Box 15"/>
          <p:cNvSpPr txBox="1">
            <a:spLocks noChangeArrowheads="1"/>
          </p:cNvSpPr>
          <p:nvPr/>
        </p:nvSpPr>
        <p:spPr bwMode="auto">
          <a:xfrm>
            <a:off x="5486400" y="5414963"/>
            <a:ext cx="4343400" cy="110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b="1">
                <a:solidFill>
                  <a:schemeClr val="accent1"/>
                </a:solidFill>
                <a:latin typeface="Times New Roman" pitchFamily="126" charset="0"/>
              </a:rPr>
              <a:t>希望により大学院進学</a:t>
            </a:r>
            <a:endParaRPr lang="ja-JP" altLang="en-US" b="1">
              <a:solidFill>
                <a:schemeClr val="bg1"/>
              </a:solidFill>
              <a:latin typeface="Times New Roman" pitchFamily="126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ja-JP" altLang="en-US" b="1">
                <a:solidFill>
                  <a:schemeClr val="bg1"/>
                </a:solidFill>
                <a:latin typeface="Times New Roman" pitchFamily="126" charset="0"/>
              </a:rPr>
              <a:t>　</a:t>
            </a:r>
            <a:r>
              <a:rPr lang="ja-JP" altLang="en-US" sz="2000" b="1">
                <a:solidFill>
                  <a:schemeClr val="bg1"/>
                </a:solidFill>
                <a:latin typeface="Times New Roman" pitchFamily="126" charset="0"/>
              </a:rPr>
              <a:t>大学院でも外勤で臨床可能。内視鏡症例を積みながら研究できる。</a:t>
            </a:r>
            <a:endParaRPr lang="ja-JP" altLang="en-US" b="1">
              <a:solidFill>
                <a:schemeClr val="bg1"/>
              </a:solidFill>
              <a:latin typeface="Times New Roman" pitchFamily="126" charset="0"/>
            </a:endParaRPr>
          </a:p>
        </p:txBody>
      </p:sp>
      <p:sp>
        <p:nvSpPr>
          <p:cNvPr id="195600" name="AutoShape 16"/>
          <p:cNvSpPr>
            <a:spLocks noChangeArrowheads="1"/>
          </p:cNvSpPr>
          <p:nvPr/>
        </p:nvSpPr>
        <p:spPr bwMode="auto">
          <a:xfrm>
            <a:off x="1752600" y="5029200"/>
            <a:ext cx="1828800" cy="228600"/>
          </a:xfrm>
          <a:prstGeom prst="leftArrow">
            <a:avLst>
              <a:gd name="adj1" fmla="val 50000"/>
              <a:gd name="adj2" fmla="val 20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601" name="Line 17"/>
          <p:cNvSpPr>
            <a:spLocks noChangeShapeType="1"/>
          </p:cNvSpPr>
          <p:nvPr/>
        </p:nvSpPr>
        <p:spPr bwMode="auto">
          <a:xfrm>
            <a:off x="2362200" y="1600200"/>
            <a:ext cx="7315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602" name="Line 18"/>
          <p:cNvSpPr>
            <a:spLocks noChangeShapeType="1"/>
          </p:cNvSpPr>
          <p:nvPr/>
        </p:nvSpPr>
        <p:spPr bwMode="auto">
          <a:xfrm>
            <a:off x="3200400" y="4572000"/>
            <a:ext cx="6553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603" name="AutoShape 19"/>
          <p:cNvSpPr>
            <a:spLocks noChangeArrowheads="1"/>
          </p:cNvSpPr>
          <p:nvPr/>
        </p:nvSpPr>
        <p:spPr bwMode="auto">
          <a:xfrm>
            <a:off x="1752600" y="1143000"/>
            <a:ext cx="990600" cy="152400"/>
          </a:xfrm>
          <a:prstGeom prst="leftArrow">
            <a:avLst>
              <a:gd name="adj1" fmla="val 50000"/>
              <a:gd name="adj2" fmla="val 16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95606" name="AutoShape 22"/>
          <p:cNvSpPr>
            <a:spLocks noChangeArrowheads="1"/>
          </p:cNvSpPr>
          <p:nvPr/>
        </p:nvSpPr>
        <p:spPr bwMode="auto">
          <a:xfrm rot="-1687579">
            <a:off x="1828800" y="2209800"/>
            <a:ext cx="990600" cy="152400"/>
          </a:xfrm>
          <a:prstGeom prst="leftArrow">
            <a:avLst>
              <a:gd name="adj1" fmla="val 50000"/>
              <a:gd name="adj2" fmla="val 16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ja-JP" altLang="ja-JP" b="1">
              <a:solidFill>
                <a:srgbClr val="FF0000"/>
              </a:solidFill>
              <a:latin typeface="Times New Roman" pitchFamily="126" charset="0"/>
            </a:endParaRPr>
          </a:p>
        </p:txBody>
      </p:sp>
      <p:sp>
        <p:nvSpPr>
          <p:cNvPr id="195607" name="Text Box 23"/>
          <p:cNvSpPr txBox="1">
            <a:spLocks noChangeArrowheads="1"/>
          </p:cNvSpPr>
          <p:nvPr/>
        </p:nvSpPr>
        <p:spPr bwMode="auto">
          <a:xfrm>
            <a:off x="762000" y="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ja-JP" altLang="ja-JP" b="1">
              <a:latin typeface="Times New Roman" pitchFamily="126" charset="0"/>
            </a:endParaRPr>
          </a:p>
        </p:txBody>
      </p:sp>
      <p:sp>
        <p:nvSpPr>
          <p:cNvPr id="195608" name="Text Box 24"/>
          <p:cNvSpPr txBox="1">
            <a:spLocks noChangeArrowheads="1"/>
          </p:cNvSpPr>
          <p:nvPr/>
        </p:nvSpPr>
        <p:spPr bwMode="auto">
          <a:xfrm>
            <a:off x="1828800" y="2286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3200" b="1">
                <a:solidFill>
                  <a:schemeClr val="bg1"/>
                </a:solidFill>
                <a:latin typeface="Times" pitchFamily="126" charset="0"/>
              </a:rPr>
              <a:t>消化器内科研修カリキュラム </a:t>
            </a:r>
          </a:p>
        </p:txBody>
      </p:sp>
      <p:sp>
        <p:nvSpPr>
          <p:cNvPr id="195609" name="Line 25"/>
          <p:cNvSpPr>
            <a:spLocks noChangeShapeType="1"/>
          </p:cNvSpPr>
          <p:nvPr/>
        </p:nvSpPr>
        <p:spPr bwMode="auto">
          <a:xfrm>
            <a:off x="152400" y="838200"/>
            <a:ext cx="10058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56"/>
          <p:cNvSpPr>
            <a:spLocks noChangeArrowheads="1"/>
          </p:cNvSpPr>
          <p:nvPr/>
        </p:nvSpPr>
        <p:spPr bwMode="auto">
          <a:xfrm>
            <a:off x="1752600" y="5486400"/>
            <a:ext cx="8461375" cy="1212850"/>
          </a:xfrm>
          <a:prstGeom prst="rect">
            <a:avLst/>
          </a:pr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3" name="Rectangle 1054"/>
          <p:cNvSpPr>
            <a:spLocks noChangeArrowheads="1"/>
          </p:cNvSpPr>
          <p:nvPr/>
        </p:nvSpPr>
        <p:spPr bwMode="auto">
          <a:xfrm>
            <a:off x="2514600" y="1905000"/>
            <a:ext cx="7391400" cy="2133600"/>
          </a:xfrm>
          <a:prstGeom prst="rect">
            <a:avLst/>
          </a:pr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4" name="Text Box 1026"/>
          <p:cNvSpPr txBox="1">
            <a:spLocks noChangeArrowheads="1"/>
          </p:cNvSpPr>
          <p:nvPr/>
        </p:nvSpPr>
        <p:spPr bwMode="auto">
          <a:xfrm>
            <a:off x="533400" y="3048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ja-JP"/>
          </a:p>
        </p:txBody>
      </p:sp>
      <p:sp>
        <p:nvSpPr>
          <p:cNvPr id="30725" name="AutoShape 1027"/>
          <p:cNvSpPr>
            <a:spLocks noChangeArrowheads="1"/>
          </p:cNvSpPr>
          <p:nvPr/>
        </p:nvSpPr>
        <p:spPr bwMode="auto">
          <a:xfrm>
            <a:off x="914400" y="838200"/>
            <a:ext cx="823913" cy="1295400"/>
          </a:xfrm>
          <a:prstGeom prst="downArrow">
            <a:avLst>
              <a:gd name="adj1" fmla="val 50000"/>
              <a:gd name="adj2" fmla="val 39306"/>
            </a:avLst>
          </a:prstGeom>
          <a:gradFill rotWithShape="0">
            <a:gsLst>
              <a:gs pos="0">
                <a:srgbClr val="734D27"/>
              </a:gs>
              <a:gs pos="50000">
                <a:srgbClr val="F9A755"/>
              </a:gs>
              <a:gs pos="100000">
                <a:srgbClr val="734D27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6612" name="Text Box 1028"/>
          <p:cNvSpPr txBox="1">
            <a:spLocks noChangeArrowheads="1"/>
          </p:cNvSpPr>
          <p:nvPr/>
        </p:nvSpPr>
        <p:spPr bwMode="auto">
          <a:xfrm>
            <a:off x="2667000" y="8382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dirty="0">
                <a:solidFill>
                  <a:srgbClr val="66FF66"/>
                </a:solidFill>
                <a:latin typeface="Times New Roman" pitchFamily="126" charset="0"/>
              </a:rPr>
              <a:t>２年間　臨床研修</a:t>
            </a:r>
          </a:p>
        </p:txBody>
      </p:sp>
      <p:sp>
        <p:nvSpPr>
          <p:cNvPr id="30727" name="AutoShape 1029"/>
          <p:cNvSpPr>
            <a:spLocks noChangeArrowheads="1"/>
          </p:cNvSpPr>
          <p:nvPr/>
        </p:nvSpPr>
        <p:spPr bwMode="auto">
          <a:xfrm>
            <a:off x="788988" y="2133600"/>
            <a:ext cx="1066800" cy="1981200"/>
          </a:xfrm>
          <a:prstGeom prst="downArrow">
            <a:avLst>
              <a:gd name="adj1" fmla="val 50000"/>
              <a:gd name="adj2" fmla="val 46429"/>
            </a:avLst>
          </a:prstGeom>
          <a:gradFill rotWithShape="0">
            <a:gsLst>
              <a:gs pos="0">
                <a:srgbClr val="2F762F"/>
              </a:gs>
              <a:gs pos="50000">
                <a:srgbClr val="66FF66"/>
              </a:gs>
              <a:gs pos="100000">
                <a:srgbClr val="2F762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8" name="AutoShape 1030"/>
          <p:cNvSpPr>
            <a:spLocks noChangeArrowheads="1"/>
          </p:cNvSpPr>
          <p:nvPr/>
        </p:nvSpPr>
        <p:spPr bwMode="auto">
          <a:xfrm>
            <a:off x="788988" y="4114800"/>
            <a:ext cx="1116012" cy="2438400"/>
          </a:xfrm>
          <a:prstGeom prst="downArrow">
            <a:avLst>
              <a:gd name="adj1" fmla="val 50000"/>
              <a:gd name="adj2" fmla="val 54623"/>
            </a:avLst>
          </a:prstGeom>
          <a:gradFill rotWithShape="0">
            <a:gsLst>
              <a:gs pos="0">
                <a:srgbClr val="464600"/>
              </a:gs>
              <a:gs pos="50000">
                <a:srgbClr val="FFFF00"/>
              </a:gs>
              <a:gs pos="100000">
                <a:srgbClr val="464600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6615" name="Text Box 1031"/>
          <p:cNvSpPr txBox="1">
            <a:spLocks noChangeArrowheads="1"/>
          </p:cNvSpPr>
          <p:nvPr/>
        </p:nvSpPr>
        <p:spPr bwMode="auto">
          <a:xfrm>
            <a:off x="2667000" y="14478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>
                <a:solidFill>
                  <a:srgbClr val="66FF66"/>
                </a:solidFill>
                <a:latin typeface="Times New Roman" pitchFamily="126" charset="0"/>
              </a:rPr>
              <a:t>３年間　消化器専門関連施設での研修</a:t>
            </a:r>
          </a:p>
        </p:txBody>
      </p:sp>
      <p:sp>
        <p:nvSpPr>
          <p:cNvPr id="30731" name="AutoShape 1039"/>
          <p:cNvSpPr>
            <a:spLocks noChangeArrowheads="1"/>
          </p:cNvSpPr>
          <p:nvPr/>
        </p:nvSpPr>
        <p:spPr bwMode="auto">
          <a:xfrm>
            <a:off x="1752600" y="4876800"/>
            <a:ext cx="1828800" cy="228600"/>
          </a:xfrm>
          <a:prstGeom prst="leftArrow">
            <a:avLst>
              <a:gd name="adj1" fmla="val 50000"/>
              <a:gd name="adj2" fmla="val 20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32" name="Line 1040"/>
          <p:cNvSpPr>
            <a:spLocks noChangeShapeType="1"/>
          </p:cNvSpPr>
          <p:nvPr/>
        </p:nvSpPr>
        <p:spPr bwMode="auto">
          <a:xfrm>
            <a:off x="2362200" y="1295400"/>
            <a:ext cx="7315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33" name="AutoShape 1042"/>
          <p:cNvSpPr>
            <a:spLocks noChangeArrowheads="1"/>
          </p:cNvSpPr>
          <p:nvPr/>
        </p:nvSpPr>
        <p:spPr bwMode="auto">
          <a:xfrm>
            <a:off x="1752600" y="990600"/>
            <a:ext cx="990600" cy="152400"/>
          </a:xfrm>
          <a:prstGeom prst="leftArrow">
            <a:avLst>
              <a:gd name="adj1" fmla="val 50000"/>
              <a:gd name="adj2" fmla="val 16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34" name="AutoShape 1043"/>
          <p:cNvSpPr>
            <a:spLocks noChangeArrowheads="1"/>
          </p:cNvSpPr>
          <p:nvPr/>
        </p:nvSpPr>
        <p:spPr bwMode="auto">
          <a:xfrm rot="-1687579">
            <a:off x="1600200" y="1905000"/>
            <a:ext cx="990600" cy="152400"/>
          </a:xfrm>
          <a:prstGeom prst="leftArrow">
            <a:avLst>
              <a:gd name="adj1" fmla="val 50000"/>
              <a:gd name="adj2" fmla="val 16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>
              <a:solidFill>
                <a:srgbClr val="FF0000"/>
              </a:solidFill>
            </a:endParaRPr>
          </a:p>
        </p:txBody>
      </p:sp>
      <p:sp>
        <p:nvSpPr>
          <p:cNvPr id="30735" name="Text Box 1044"/>
          <p:cNvSpPr txBox="1">
            <a:spLocks noChangeArrowheads="1"/>
          </p:cNvSpPr>
          <p:nvPr/>
        </p:nvSpPr>
        <p:spPr bwMode="auto">
          <a:xfrm>
            <a:off x="762000" y="-1524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ja-JP"/>
          </a:p>
        </p:txBody>
      </p:sp>
      <p:sp>
        <p:nvSpPr>
          <p:cNvPr id="196629" name="Text Box 1045"/>
          <p:cNvSpPr txBox="1">
            <a:spLocks noChangeArrowheads="1"/>
          </p:cNvSpPr>
          <p:nvPr/>
        </p:nvSpPr>
        <p:spPr bwMode="auto">
          <a:xfrm>
            <a:off x="838200" y="7620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3200">
                <a:solidFill>
                  <a:schemeClr val="bg1"/>
                </a:solidFill>
                <a:latin typeface="Times" pitchFamily="126" charset="0"/>
              </a:rPr>
              <a:t>消化器内科研修カリキュラム で取得できる資格</a:t>
            </a:r>
          </a:p>
        </p:txBody>
      </p:sp>
      <p:sp>
        <p:nvSpPr>
          <p:cNvPr id="30737" name="Line 1046"/>
          <p:cNvSpPr>
            <a:spLocks noChangeShapeType="1"/>
          </p:cNvSpPr>
          <p:nvPr/>
        </p:nvSpPr>
        <p:spPr bwMode="auto">
          <a:xfrm>
            <a:off x="152400" y="685800"/>
            <a:ext cx="10058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6631" name="Text Box 1047"/>
          <p:cNvSpPr txBox="1">
            <a:spLocks noChangeArrowheads="1"/>
          </p:cNvSpPr>
          <p:nvPr/>
        </p:nvSpPr>
        <p:spPr bwMode="auto">
          <a:xfrm>
            <a:off x="3452813" y="1916832"/>
            <a:ext cx="5943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卒後４年目　内科学会認定内科医</a:t>
            </a:r>
          </a:p>
        </p:txBody>
      </p:sp>
      <p:sp>
        <p:nvSpPr>
          <p:cNvPr id="196632" name="Text Box 1048"/>
          <p:cNvSpPr txBox="1">
            <a:spLocks noChangeArrowheads="1"/>
          </p:cNvSpPr>
          <p:nvPr/>
        </p:nvSpPr>
        <p:spPr bwMode="auto">
          <a:xfrm>
            <a:off x="3429000" y="2363986"/>
            <a:ext cx="6858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卒</a:t>
            </a:r>
            <a:r>
              <a:rPr lang="ja-JP" altLang="en-US" sz="2600" dirty="0" smtClean="0">
                <a:solidFill>
                  <a:schemeClr val="bg1"/>
                </a:solidFill>
                <a:latin typeface="Times New Roman" pitchFamily="126" charset="0"/>
              </a:rPr>
              <a:t>後</a:t>
            </a: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７</a:t>
            </a:r>
            <a:r>
              <a:rPr lang="ja-JP" altLang="en-US" sz="2600" dirty="0" smtClean="0">
                <a:solidFill>
                  <a:schemeClr val="bg1"/>
                </a:solidFill>
                <a:latin typeface="Times New Roman" pitchFamily="126" charset="0"/>
              </a:rPr>
              <a:t>年目</a:t>
            </a: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　日本消化器内視鏡学会専門医</a:t>
            </a:r>
          </a:p>
        </p:txBody>
      </p:sp>
      <p:sp>
        <p:nvSpPr>
          <p:cNvPr id="196633" name="Text Box 1049"/>
          <p:cNvSpPr txBox="1">
            <a:spLocks noChangeArrowheads="1"/>
          </p:cNvSpPr>
          <p:nvPr/>
        </p:nvSpPr>
        <p:spPr bwMode="auto">
          <a:xfrm>
            <a:off x="3429000" y="2868042"/>
            <a:ext cx="6553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卒後７年目　日本消化器病学会専門医</a:t>
            </a:r>
          </a:p>
        </p:txBody>
      </p:sp>
      <p:sp>
        <p:nvSpPr>
          <p:cNvPr id="30741" name="Text Box 1053"/>
          <p:cNvSpPr txBox="1">
            <a:spLocks noChangeArrowheads="1"/>
          </p:cNvSpPr>
          <p:nvPr/>
        </p:nvSpPr>
        <p:spPr bwMode="auto">
          <a:xfrm>
            <a:off x="4876800" y="4114800"/>
            <a:ext cx="5410200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</a:rPr>
              <a:t>まずは</a:t>
            </a:r>
            <a:r>
              <a:rPr lang="ja-JP" altLang="en-US" dirty="0" smtClean="0">
                <a:solidFill>
                  <a:schemeClr val="bg1"/>
                </a:solidFill>
              </a:rPr>
              <a:t>この４資格</a:t>
            </a:r>
            <a:r>
              <a:rPr lang="ja-JP" altLang="en-US" dirty="0">
                <a:solidFill>
                  <a:schemeClr val="bg1"/>
                </a:solidFill>
              </a:rPr>
              <a:t>を</a:t>
            </a:r>
            <a:r>
              <a:rPr lang="en-US" altLang="ja-JP" dirty="0">
                <a:solidFill>
                  <a:schemeClr val="bg1"/>
                </a:solidFill>
              </a:rPr>
              <a:t>!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</a:rPr>
              <a:t>消化器内科専門医として必要十分な資格が最短、卒</a:t>
            </a:r>
            <a:r>
              <a:rPr lang="ja-JP" altLang="en-US" dirty="0" smtClean="0">
                <a:solidFill>
                  <a:schemeClr val="bg1"/>
                </a:solidFill>
              </a:rPr>
              <a:t>後８年</a:t>
            </a:r>
            <a:r>
              <a:rPr lang="ja-JP" altLang="en-US" dirty="0">
                <a:solidFill>
                  <a:schemeClr val="bg1"/>
                </a:solidFill>
              </a:rPr>
              <a:t>で取得できます。</a:t>
            </a:r>
          </a:p>
        </p:txBody>
      </p:sp>
      <p:sp>
        <p:nvSpPr>
          <p:cNvPr id="196639" name="Text Box 1055"/>
          <p:cNvSpPr txBox="1">
            <a:spLocks noChangeArrowheads="1"/>
          </p:cNvSpPr>
          <p:nvPr/>
        </p:nvSpPr>
        <p:spPr bwMode="auto">
          <a:xfrm>
            <a:off x="2057400" y="5492802"/>
            <a:ext cx="82296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dirty="0">
                <a:solidFill>
                  <a:srgbClr val="FFFF00"/>
                </a:solidFill>
                <a:latin typeface="Times New Roman" pitchFamily="126" charset="0"/>
              </a:rPr>
              <a:t>日本消化器内視鏡学会指導医　　日本内科学会認定</a:t>
            </a:r>
            <a:r>
              <a:rPr lang="ja-JP" altLang="en-US" dirty="0" smtClean="0">
                <a:solidFill>
                  <a:srgbClr val="FFFF00"/>
                </a:solidFill>
                <a:latin typeface="Times New Roman" pitchFamily="126" charset="0"/>
              </a:rPr>
              <a:t>専門医</a:t>
            </a:r>
            <a:endParaRPr lang="en-US" altLang="ja-JP" dirty="0" smtClean="0">
              <a:solidFill>
                <a:srgbClr val="FFFF00"/>
              </a:solidFill>
              <a:latin typeface="Times New Roman" pitchFamily="126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ja-JP" altLang="en-US" dirty="0" smtClean="0">
                <a:solidFill>
                  <a:schemeClr val="bg1"/>
                </a:solidFill>
                <a:latin typeface="Times New Roman" pitchFamily="126" charset="0"/>
              </a:rPr>
              <a:t>　</a:t>
            </a:r>
            <a:r>
              <a:rPr lang="ja-JP" altLang="en-US" dirty="0" smtClean="0">
                <a:solidFill>
                  <a:srgbClr val="FFFF00"/>
                </a:solidFill>
                <a:latin typeface="Times New Roman" pitchFamily="126" charset="0"/>
              </a:rPr>
              <a:t>日本</a:t>
            </a:r>
            <a:r>
              <a:rPr lang="ja-JP" altLang="en-US" dirty="0">
                <a:solidFill>
                  <a:srgbClr val="FFFF00"/>
                </a:solidFill>
                <a:latin typeface="Times New Roman" pitchFamily="126" charset="0"/>
              </a:rPr>
              <a:t>消化管学会専門医　　</a:t>
            </a:r>
            <a:r>
              <a:rPr lang="ja-JP" altLang="en-US" sz="2800" dirty="0" smtClean="0">
                <a:solidFill>
                  <a:schemeClr val="bg1"/>
                </a:solidFill>
                <a:latin typeface="Times New Roman" pitchFamily="126" charset="0"/>
              </a:rPr>
              <a:t>医学</a:t>
            </a:r>
            <a:r>
              <a:rPr lang="ja-JP" altLang="en-US" sz="2800" dirty="0">
                <a:solidFill>
                  <a:schemeClr val="bg1"/>
                </a:solidFill>
                <a:latin typeface="Times New Roman" pitchFamily="126" charset="0"/>
              </a:rPr>
              <a:t>博士</a:t>
            </a:r>
            <a:endParaRPr lang="ja-JP" altLang="en-US" dirty="0">
              <a:solidFill>
                <a:srgbClr val="FFFF00"/>
              </a:solidFill>
              <a:latin typeface="Times New Roman" pitchFamily="126" charset="0"/>
            </a:endParaRPr>
          </a:p>
        </p:txBody>
      </p:sp>
      <p:pic>
        <p:nvPicPr>
          <p:cNvPr id="30743" name="Picture 10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73625" y="5370513"/>
            <a:ext cx="566737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049"/>
          <p:cNvSpPr txBox="1">
            <a:spLocks noChangeArrowheads="1"/>
          </p:cNvSpPr>
          <p:nvPr/>
        </p:nvSpPr>
        <p:spPr bwMode="auto">
          <a:xfrm>
            <a:off x="3415308" y="3372098"/>
            <a:ext cx="6553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卒</a:t>
            </a:r>
            <a:r>
              <a:rPr lang="ja-JP" altLang="en-US" sz="2600" dirty="0" smtClean="0">
                <a:solidFill>
                  <a:schemeClr val="bg1"/>
                </a:solidFill>
                <a:latin typeface="Times New Roman" pitchFamily="126" charset="0"/>
              </a:rPr>
              <a:t>後</a:t>
            </a: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８年目　日本</a:t>
            </a:r>
            <a:r>
              <a:rPr lang="zh-CN" altLang="en-US" sz="2600" dirty="0" smtClean="0">
                <a:solidFill>
                  <a:schemeClr val="bg1"/>
                </a:solidFill>
                <a:latin typeface="Times New Roman" pitchFamily="126" charset="0"/>
              </a:rPr>
              <a:t>肝臓</a:t>
            </a:r>
            <a:r>
              <a:rPr lang="zh-CN" altLang="en-US" sz="2600" dirty="0">
                <a:solidFill>
                  <a:schemeClr val="bg1"/>
                </a:solidFill>
                <a:latin typeface="Times New Roman" pitchFamily="126" charset="0"/>
              </a:rPr>
              <a:t>学会専門医</a:t>
            </a:r>
            <a:r>
              <a:rPr lang="ja-JP" altLang="en-US" sz="2600" dirty="0">
                <a:solidFill>
                  <a:schemeClr val="bg1"/>
                </a:solidFill>
                <a:latin typeface="Times New Roman" pitchFamily="126" charset="0"/>
              </a:rPr>
              <a:t>　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2"/>
          <p:cNvSpPr txBox="1">
            <a:spLocks noChangeArrowheads="1"/>
          </p:cNvSpPr>
          <p:nvPr/>
        </p:nvSpPr>
        <p:spPr bwMode="auto">
          <a:xfrm>
            <a:off x="990600" y="0"/>
            <a:ext cx="899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Times" pitchFamily="126" charset="0"/>
              </a:rPr>
              <a:t>消化器内科研修カリキュラム </a:t>
            </a:r>
          </a:p>
          <a:p>
            <a:pPr>
              <a:spcBef>
                <a:spcPct val="50000"/>
              </a:spcBef>
              <a:defRPr/>
            </a:pPr>
            <a:r>
              <a:rPr lang="en-US" altLang="ja-JP" sz="3200" b="1" dirty="0">
                <a:solidFill>
                  <a:schemeClr val="bg1"/>
                </a:solidFill>
                <a:latin typeface="Times" pitchFamily="126" charset="0"/>
              </a:rPr>
              <a:t>【1</a:t>
            </a:r>
            <a:r>
              <a:rPr lang="ja-JP" altLang="en-US" sz="3200" b="1" dirty="0">
                <a:solidFill>
                  <a:schemeClr val="bg1"/>
                </a:solidFill>
                <a:latin typeface="Times" pitchFamily="126" charset="0"/>
              </a:rPr>
              <a:t>年間は色々後期研修をしたいなら</a:t>
            </a:r>
            <a:r>
              <a:rPr lang="en-US" altLang="ja-JP" sz="3200" b="1" dirty="0">
                <a:solidFill>
                  <a:schemeClr val="bg1"/>
                </a:solidFill>
                <a:latin typeface="Times" pitchFamily="126" charset="0"/>
              </a:rPr>
              <a:t>】</a:t>
            </a:r>
          </a:p>
        </p:txBody>
      </p:sp>
      <p:sp>
        <p:nvSpPr>
          <p:cNvPr id="144387" name="Line 3"/>
          <p:cNvSpPr>
            <a:spLocks noChangeShapeType="1"/>
          </p:cNvSpPr>
          <p:nvPr/>
        </p:nvSpPr>
        <p:spPr bwMode="auto">
          <a:xfrm>
            <a:off x="838200" y="3006725"/>
            <a:ext cx="8686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V="1">
            <a:off x="8382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V="1">
            <a:off x="42672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flipV="1">
            <a:off x="24384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V="1">
            <a:off x="77724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60198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aphicFrame>
        <p:nvGraphicFramePr>
          <p:cNvPr id="2" name="図表 1"/>
          <p:cNvGraphicFramePr/>
          <p:nvPr>
            <p:extLst>
              <p:ext uri="{D42A27DB-BD31-4B8C-83A1-F6EECF244321}">
                <p14:modId xmlns:p14="http://schemas.microsoft.com/office/powerpoint/2010/main" val="208522163"/>
              </p:ext>
            </p:extLst>
          </p:nvPr>
        </p:nvGraphicFramePr>
        <p:xfrm>
          <a:off x="1975148" y="1939925"/>
          <a:ext cx="1008062" cy="369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754" name="Line 10"/>
          <p:cNvSpPr>
            <a:spLocks noChangeShapeType="1"/>
          </p:cNvSpPr>
          <p:nvPr/>
        </p:nvSpPr>
        <p:spPr bwMode="auto">
          <a:xfrm flipV="1">
            <a:off x="94488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4395" name="Line 11"/>
          <p:cNvSpPr>
            <a:spLocks noChangeShapeType="1"/>
          </p:cNvSpPr>
          <p:nvPr/>
        </p:nvSpPr>
        <p:spPr bwMode="auto">
          <a:xfrm>
            <a:off x="838200" y="5715000"/>
            <a:ext cx="8686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V="1">
            <a:off x="8382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V="1">
            <a:off x="42672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V="1">
            <a:off x="24384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V="1">
            <a:off x="77724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V="1">
            <a:off x="60198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V="1">
            <a:off x="94488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4402" name="Text Box 18"/>
          <p:cNvSpPr txBox="1">
            <a:spLocks noChangeArrowheads="1"/>
          </p:cNvSpPr>
          <p:nvPr/>
        </p:nvSpPr>
        <p:spPr bwMode="auto">
          <a:xfrm>
            <a:off x="1066800" y="3276600"/>
            <a:ext cx="975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800" b="1" dirty="0">
                <a:solidFill>
                  <a:schemeClr val="bg1"/>
                </a:solidFill>
                <a:latin typeface="Times" pitchFamily="126" charset="0"/>
              </a:rPr>
              <a:t>1</a:t>
            </a:r>
            <a:r>
              <a:rPr lang="ja-JP" altLang="en-US" sz="1800" b="1" dirty="0">
                <a:solidFill>
                  <a:schemeClr val="bg1"/>
                </a:solidFill>
                <a:latin typeface="Times" pitchFamily="126" charset="0"/>
              </a:rPr>
              <a:t>年目　　    　２年目　　           　</a:t>
            </a:r>
            <a:r>
              <a:rPr lang="en-US" altLang="ja-JP" sz="1800" b="1" dirty="0">
                <a:solidFill>
                  <a:schemeClr val="bg1"/>
                </a:solidFill>
                <a:latin typeface="Times" pitchFamily="126" charset="0"/>
              </a:rPr>
              <a:t>3</a:t>
            </a:r>
            <a:r>
              <a:rPr lang="ja-JP" altLang="en-US" sz="1800" b="1" dirty="0">
                <a:solidFill>
                  <a:schemeClr val="bg1"/>
                </a:solidFill>
                <a:latin typeface="Times" pitchFamily="126" charset="0"/>
              </a:rPr>
              <a:t>年目　　　          </a:t>
            </a:r>
            <a:r>
              <a:rPr lang="en-US" altLang="ja-JP" sz="1800" b="1" dirty="0">
                <a:solidFill>
                  <a:schemeClr val="bg1"/>
                </a:solidFill>
                <a:latin typeface="Times" pitchFamily="126" charset="0"/>
              </a:rPr>
              <a:t>4</a:t>
            </a:r>
            <a:r>
              <a:rPr lang="ja-JP" altLang="en-US" sz="1800" b="1" dirty="0">
                <a:solidFill>
                  <a:schemeClr val="bg1"/>
                </a:solidFill>
                <a:latin typeface="Times" pitchFamily="126" charset="0"/>
              </a:rPr>
              <a:t>年目　　             　</a:t>
            </a:r>
            <a:r>
              <a:rPr lang="en-US" altLang="ja-JP" sz="1800" b="1" dirty="0">
                <a:solidFill>
                  <a:schemeClr val="bg1"/>
                </a:solidFill>
                <a:latin typeface="Times" pitchFamily="126" charset="0"/>
              </a:rPr>
              <a:t>5</a:t>
            </a:r>
            <a:r>
              <a:rPr lang="ja-JP" altLang="en-US" sz="1800" b="1" dirty="0">
                <a:solidFill>
                  <a:schemeClr val="bg1"/>
                </a:solidFill>
                <a:latin typeface="Times" pitchFamily="126" charset="0"/>
              </a:rPr>
              <a:t>年目</a:t>
            </a:r>
          </a:p>
        </p:txBody>
      </p:sp>
      <p:sp>
        <p:nvSpPr>
          <p:cNvPr id="144403" name="Text Box 19"/>
          <p:cNvSpPr txBox="1">
            <a:spLocks noChangeArrowheads="1"/>
          </p:cNvSpPr>
          <p:nvPr/>
        </p:nvSpPr>
        <p:spPr bwMode="auto">
          <a:xfrm>
            <a:off x="1125538" y="5902325"/>
            <a:ext cx="975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6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7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8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         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9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10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</a:t>
            </a:r>
          </a:p>
        </p:txBody>
      </p:sp>
      <p:sp>
        <p:nvSpPr>
          <p:cNvPr id="144404" name="Line 20"/>
          <p:cNvSpPr>
            <a:spLocks noChangeShapeType="1"/>
          </p:cNvSpPr>
          <p:nvPr/>
        </p:nvSpPr>
        <p:spPr bwMode="auto">
          <a:xfrm flipV="1">
            <a:off x="838200" y="2438400"/>
            <a:ext cx="34290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44405" name="Line 21"/>
          <p:cNvSpPr>
            <a:spLocks noChangeShapeType="1"/>
          </p:cNvSpPr>
          <p:nvPr/>
        </p:nvSpPr>
        <p:spPr bwMode="auto">
          <a:xfrm>
            <a:off x="4343400" y="2438400"/>
            <a:ext cx="16002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44406" name="Line 22"/>
          <p:cNvSpPr>
            <a:spLocks noChangeShapeType="1"/>
          </p:cNvSpPr>
          <p:nvPr/>
        </p:nvSpPr>
        <p:spPr bwMode="auto">
          <a:xfrm flipV="1">
            <a:off x="5943600" y="2438400"/>
            <a:ext cx="3505200" cy="0"/>
          </a:xfrm>
          <a:prstGeom prst="line">
            <a:avLst/>
          </a:prstGeom>
          <a:noFill/>
          <a:ln w="25400">
            <a:solidFill>
              <a:srgbClr val="42FFF3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44407" name="Text Box 23"/>
          <p:cNvSpPr txBox="1">
            <a:spLocks noChangeArrowheads="1"/>
          </p:cNvSpPr>
          <p:nvPr/>
        </p:nvSpPr>
        <p:spPr bwMode="auto">
          <a:xfrm>
            <a:off x="304800" y="4114800"/>
            <a:ext cx="444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別府鶴見病院　一人当たり</a:t>
            </a:r>
            <a:r>
              <a:rPr lang="en-US" altLang="ja-JP" sz="2000" b="1">
                <a:solidFill>
                  <a:srgbClr val="45FF57"/>
                </a:solidFill>
                <a:latin typeface="Times" pitchFamily="126" charset="0"/>
              </a:rPr>
              <a:t>GF2000-2500</a:t>
            </a: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例、</a:t>
            </a:r>
            <a:r>
              <a:rPr lang="en-US" altLang="ja-JP" sz="2000" b="1">
                <a:solidFill>
                  <a:srgbClr val="45FF57"/>
                </a:solidFill>
                <a:latin typeface="Times" pitchFamily="126" charset="0"/>
              </a:rPr>
              <a:t>CF 500-700</a:t>
            </a: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例／年　</a:t>
            </a:r>
            <a:r>
              <a:rPr lang="en-US" altLang="ja-JP" sz="2000" b="1">
                <a:solidFill>
                  <a:srgbClr val="45FF57"/>
                </a:solidFill>
                <a:latin typeface="Times" pitchFamily="126" charset="0"/>
              </a:rPr>
              <a:t>x</a:t>
            </a: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６人</a:t>
            </a:r>
          </a:p>
        </p:txBody>
      </p:sp>
      <p:sp>
        <p:nvSpPr>
          <p:cNvPr id="144408" name="Line 24"/>
          <p:cNvSpPr>
            <a:spLocks noChangeShapeType="1"/>
          </p:cNvSpPr>
          <p:nvPr/>
        </p:nvSpPr>
        <p:spPr bwMode="auto">
          <a:xfrm>
            <a:off x="841375" y="5105400"/>
            <a:ext cx="3502025" cy="0"/>
          </a:xfrm>
          <a:prstGeom prst="line">
            <a:avLst/>
          </a:prstGeom>
          <a:noFill/>
          <a:ln w="25400">
            <a:solidFill>
              <a:srgbClr val="63DE16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44409" name="Line 25"/>
          <p:cNvSpPr>
            <a:spLocks noChangeShapeType="1"/>
          </p:cNvSpPr>
          <p:nvPr/>
        </p:nvSpPr>
        <p:spPr bwMode="auto">
          <a:xfrm>
            <a:off x="4343400" y="5105400"/>
            <a:ext cx="5105400" cy="0"/>
          </a:xfrm>
          <a:prstGeom prst="line">
            <a:avLst/>
          </a:prstGeom>
          <a:noFill/>
          <a:ln w="25400">
            <a:solidFill>
              <a:srgbClr val="FF4A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2484606233"/>
              </p:ext>
            </p:extLst>
          </p:nvPr>
        </p:nvGraphicFramePr>
        <p:xfrm>
          <a:off x="4495428" y="3810000"/>
          <a:ext cx="2514600" cy="132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2444201377"/>
              </p:ext>
            </p:extLst>
          </p:nvPr>
        </p:nvGraphicFramePr>
        <p:xfrm>
          <a:off x="4559424" y="1981200"/>
          <a:ext cx="1088132" cy="366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4413" name="Text Box 29"/>
          <p:cNvSpPr txBox="1">
            <a:spLocks noChangeArrowheads="1"/>
          </p:cNvSpPr>
          <p:nvPr/>
        </p:nvSpPr>
        <p:spPr bwMode="auto">
          <a:xfrm>
            <a:off x="6096000" y="1501775"/>
            <a:ext cx="4191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000" b="1" dirty="0">
                <a:solidFill>
                  <a:srgbClr val="FFF457"/>
                </a:solidFill>
                <a:latin typeface="Times" pitchFamily="126" charset="0"/>
              </a:rPr>
              <a:t>大分市医師会立アルメイダ病院</a:t>
            </a:r>
          </a:p>
          <a:p>
            <a:pPr>
              <a:spcBef>
                <a:spcPct val="50000"/>
              </a:spcBef>
              <a:defRPr/>
            </a:pPr>
            <a:r>
              <a:rPr lang="ja-JP" altLang="en-US" sz="2000" b="1" dirty="0">
                <a:solidFill>
                  <a:srgbClr val="FFF457"/>
                </a:solidFill>
                <a:latin typeface="Times" pitchFamily="126" charset="0"/>
              </a:rPr>
              <a:t>吐下血、急性腹症、内視鏡症例</a:t>
            </a:r>
          </a:p>
          <a:p>
            <a:pPr>
              <a:spcBef>
                <a:spcPct val="50000"/>
              </a:spcBef>
              <a:defRPr/>
            </a:pPr>
            <a:r>
              <a:rPr lang="ja-JP" altLang="en-US" sz="2000" b="1" dirty="0" smtClean="0">
                <a:solidFill>
                  <a:srgbClr val="FFF457"/>
                </a:solidFill>
                <a:latin typeface="Times" pitchFamily="126" charset="0"/>
              </a:rPr>
              <a:t>多数あり</a:t>
            </a:r>
            <a:endParaRPr lang="ja-JP" altLang="en-US" sz="2000" b="1" dirty="0">
              <a:solidFill>
                <a:srgbClr val="FFF457"/>
              </a:solidFill>
              <a:latin typeface="Times" pitchFamily="126" charset="0"/>
            </a:endParaRP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7391400" y="6248400"/>
            <a:ext cx="28956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400" b="1" i="1" dirty="0">
                <a:solidFill>
                  <a:srgbClr val="42FFF3"/>
                </a:solidFill>
                <a:latin typeface="Times" pitchFamily="126" charset="0"/>
              </a:rPr>
              <a:t>Department </a:t>
            </a:r>
            <a:r>
              <a:rPr lang="en-US" altLang="ja-JP" sz="1400" b="1" i="1" dirty="0" smtClean="0">
                <a:solidFill>
                  <a:srgbClr val="42FFF3"/>
                </a:solidFill>
                <a:latin typeface="Times" pitchFamily="126" charset="0"/>
              </a:rPr>
              <a:t>of Gastroenterology</a:t>
            </a:r>
            <a:endParaRPr lang="en-US" altLang="ja-JP" sz="1400" b="1" i="1" dirty="0">
              <a:solidFill>
                <a:srgbClr val="42FFF3"/>
              </a:solidFill>
              <a:latin typeface="Times" pitchFamily="12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400" b="1" i="1" dirty="0">
                <a:solidFill>
                  <a:srgbClr val="42FFF3"/>
                </a:solidFill>
                <a:latin typeface="Times" pitchFamily="126" charset="0"/>
              </a:rPr>
              <a:t>Oita University, Faculty of Medicine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7107925" y="4234804"/>
            <a:ext cx="3179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b="1" dirty="0">
                <a:solidFill>
                  <a:schemeClr val="bg1"/>
                </a:solidFill>
                <a:latin typeface="Times" pitchFamily="126" charset="0"/>
              </a:rPr>
              <a:t>いずれかを希望で選択</a:t>
            </a:r>
            <a:endParaRPr lang="ja-JP" altLang="en-US" b="1" dirty="0">
              <a:solidFill>
                <a:srgbClr val="FF4AFF"/>
              </a:solidFill>
              <a:latin typeface="Times" pitchFamily="12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0772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990600" y="0"/>
            <a:ext cx="899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3200" b="1">
                <a:solidFill>
                  <a:schemeClr val="bg1"/>
                </a:solidFill>
                <a:latin typeface="Times" pitchFamily="126" charset="0"/>
              </a:rPr>
              <a:t>消化器内科研修カリキュラム </a:t>
            </a:r>
          </a:p>
          <a:p>
            <a:pPr>
              <a:spcBef>
                <a:spcPct val="50000"/>
              </a:spcBef>
              <a:defRPr/>
            </a:pPr>
            <a:r>
              <a:rPr lang="en-US" altLang="ja-JP" sz="3200" b="1">
                <a:solidFill>
                  <a:schemeClr val="bg1"/>
                </a:solidFill>
                <a:latin typeface="Times" pitchFamily="126" charset="0"/>
              </a:rPr>
              <a:t>【</a:t>
            </a:r>
            <a:r>
              <a:rPr lang="ja-JP" altLang="en-US" sz="3200" b="1">
                <a:solidFill>
                  <a:schemeClr val="bg1"/>
                </a:solidFill>
                <a:latin typeface="Times" pitchFamily="126" charset="0"/>
              </a:rPr>
              <a:t>消化器専門医を目指すなら</a:t>
            </a:r>
            <a:r>
              <a:rPr lang="en-US" altLang="ja-JP" sz="3200" b="1">
                <a:solidFill>
                  <a:schemeClr val="bg1"/>
                </a:solidFill>
                <a:latin typeface="Times" pitchFamily="126" charset="0"/>
              </a:rPr>
              <a:t>】</a:t>
            </a:r>
          </a:p>
        </p:txBody>
      </p:sp>
      <p:sp>
        <p:nvSpPr>
          <p:cNvPr id="186371" name="Line 3"/>
          <p:cNvSpPr>
            <a:spLocks noChangeShapeType="1"/>
          </p:cNvSpPr>
          <p:nvPr/>
        </p:nvSpPr>
        <p:spPr bwMode="auto">
          <a:xfrm>
            <a:off x="838200" y="3006725"/>
            <a:ext cx="8686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V="1">
            <a:off x="8382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V="1">
            <a:off x="42672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 flipV="1">
            <a:off x="24384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flipV="1">
            <a:off x="77724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V="1">
            <a:off x="60198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V="1">
            <a:off x="94488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6379" name="Line 11"/>
          <p:cNvSpPr>
            <a:spLocks noChangeShapeType="1"/>
          </p:cNvSpPr>
          <p:nvPr/>
        </p:nvSpPr>
        <p:spPr bwMode="auto">
          <a:xfrm>
            <a:off x="838200" y="5715000"/>
            <a:ext cx="8686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V="1">
            <a:off x="8382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V="1">
            <a:off x="42672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V="1">
            <a:off x="24384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V="1">
            <a:off x="77724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V="1">
            <a:off x="60198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V="1">
            <a:off x="94488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6386" name="Text Box 18"/>
          <p:cNvSpPr txBox="1">
            <a:spLocks noChangeArrowheads="1"/>
          </p:cNvSpPr>
          <p:nvPr/>
        </p:nvSpPr>
        <p:spPr bwMode="auto">
          <a:xfrm>
            <a:off x="1066800" y="3276600"/>
            <a:ext cx="975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1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　２年目　　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3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         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4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5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</a:t>
            </a:r>
          </a:p>
        </p:txBody>
      </p:sp>
      <p:sp>
        <p:nvSpPr>
          <p:cNvPr id="186387" name="Text Box 19"/>
          <p:cNvSpPr txBox="1">
            <a:spLocks noChangeArrowheads="1"/>
          </p:cNvSpPr>
          <p:nvPr/>
        </p:nvSpPr>
        <p:spPr bwMode="auto">
          <a:xfrm>
            <a:off x="1219200" y="5867400"/>
            <a:ext cx="975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6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7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8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         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9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         　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10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</a:t>
            </a:r>
          </a:p>
        </p:txBody>
      </p:sp>
      <p:sp>
        <p:nvSpPr>
          <p:cNvPr id="186388" name="Line 20"/>
          <p:cNvSpPr>
            <a:spLocks noChangeShapeType="1"/>
          </p:cNvSpPr>
          <p:nvPr/>
        </p:nvSpPr>
        <p:spPr bwMode="auto">
          <a:xfrm flipV="1">
            <a:off x="838200" y="2438400"/>
            <a:ext cx="34290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6390" name="Line 22"/>
          <p:cNvSpPr>
            <a:spLocks noChangeShapeType="1"/>
          </p:cNvSpPr>
          <p:nvPr/>
        </p:nvSpPr>
        <p:spPr bwMode="auto">
          <a:xfrm flipV="1">
            <a:off x="4267200" y="2438400"/>
            <a:ext cx="5105400" cy="0"/>
          </a:xfrm>
          <a:prstGeom prst="line">
            <a:avLst/>
          </a:prstGeom>
          <a:noFill/>
          <a:ln w="25400">
            <a:solidFill>
              <a:srgbClr val="42FFF3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6391" name="Text Box 23"/>
          <p:cNvSpPr txBox="1">
            <a:spLocks noChangeArrowheads="1"/>
          </p:cNvSpPr>
          <p:nvPr/>
        </p:nvSpPr>
        <p:spPr bwMode="auto">
          <a:xfrm>
            <a:off x="4572000" y="1752600"/>
            <a:ext cx="426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別府鶴見病院　一人当たり</a:t>
            </a:r>
            <a:r>
              <a:rPr lang="en-US" altLang="ja-JP" sz="2000" b="1">
                <a:solidFill>
                  <a:srgbClr val="45FF57"/>
                </a:solidFill>
                <a:latin typeface="Times" pitchFamily="126" charset="0"/>
              </a:rPr>
              <a:t>GF 2000-2500</a:t>
            </a: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例、</a:t>
            </a:r>
            <a:r>
              <a:rPr lang="en-US" altLang="ja-JP" sz="2000" b="1">
                <a:solidFill>
                  <a:srgbClr val="45FF57"/>
                </a:solidFill>
                <a:latin typeface="Times" pitchFamily="126" charset="0"/>
              </a:rPr>
              <a:t>CF 500-700</a:t>
            </a: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例／年　</a:t>
            </a:r>
            <a:r>
              <a:rPr lang="en-US" altLang="ja-JP" sz="2000" b="1">
                <a:solidFill>
                  <a:srgbClr val="45FF57"/>
                </a:solidFill>
                <a:latin typeface="Times" pitchFamily="126" charset="0"/>
              </a:rPr>
              <a:t>x</a:t>
            </a:r>
            <a:r>
              <a:rPr lang="ja-JP" altLang="en-US" sz="2000" b="1">
                <a:solidFill>
                  <a:srgbClr val="45FF57"/>
                </a:solidFill>
                <a:latin typeface="Times" pitchFamily="126" charset="0"/>
              </a:rPr>
              <a:t>６人</a:t>
            </a:r>
          </a:p>
        </p:txBody>
      </p:sp>
      <p:sp>
        <p:nvSpPr>
          <p:cNvPr id="186392" name="Line 24"/>
          <p:cNvSpPr>
            <a:spLocks noChangeShapeType="1"/>
          </p:cNvSpPr>
          <p:nvPr/>
        </p:nvSpPr>
        <p:spPr bwMode="auto">
          <a:xfrm>
            <a:off x="841375" y="5105400"/>
            <a:ext cx="3502025" cy="0"/>
          </a:xfrm>
          <a:prstGeom prst="line">
            <a:avLst/>
          </a:prstGeom>
          <a:noFill/>
          <a:ln w="25400">
            <a:solidFill>
              <a:srgbClr val="63DE16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6393" name="Line 25"/>
          <p:cNvSpPr>
            <a:spLocks noChangeShapeType="1"/>
          </p:cNvSpPr>
          <p:nvPr/>
        </p:nvSpPr>
        <p:spPr bwMode="auto">
          <a:xfrm>
            <a:off x="4343400" y="5105400"/>
            <a:ext cx="5105400" cy="0"/>
          </a:xfrm>
          <a:prstGeom prst="line">
            <a:avLst/>
          </a:prstGeom>
          <a:noFill/>
          <a:ln w="25400">
            <a:solidFill>
              <a:srgbClr val="FF4A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6397" name="Text Box 29"/>
          <p:cNvSpPr txBox="1">
            <a:spLocks noChangeArrowheads="1"/>
          </p:cNvSpPr>
          <p:nvPr/>
        </p:nvSpPr>
        <p:spPr bwMode="auto">
          <a:xfrm>
            <a:off x="727075" y="3816350"/>
            <a:ext cx="4191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000" b="1" dirty="0">
                <a:solidFill>
                  <a:srgbClr val="FFF457"/>
                </a:solidFill>
                <a:latin typeface="Times" pitchFamily="126" charset="0"/>
              </a:rPr>
              <a:t>大分市医師会立アルメイダ病院</a:t>
            </a:r>
          </a:p>
          <a:p>
            <a:pPr>
              <a:spcBef>
                <a:spcPct val="50000"/>
              </a:spcBef>
              <a:defRPr/>
            </a:pPr>
            <a:r>
              <a:rPr lang="ja-JP" altLang="en-US" sz="2000" b="1" dirty="0">
                <a:solidFill>
                  <a:srgbClr val="FFF457"/>
                </a:solidFill>
                <a:latin typeface="Times" pitchFamily="126" charset="0"/>
              </a:rPr>
              <a:t>吐下血、急性腹症、内視鏡症例　</a:t>
            </a:r>
          </a:p>
          <a:p>
            <a:pPr>
              <a:spcBef>
                <a:spcPct val="50000"/>
              </a:spcBef>
              <a:defRPr/>
            </a:pPr>
            <a:r>
              <a:rPr lang="ja-JP" altLang="en-US" sz="2000" b="1" dirty="0" smtClean="0">
                <a:solidFill>
                  <a:srgbClr val="FFF457"/>
                </a:solidFill>
                <a:latin typeface="Times" pitchFamily="126" charset="0"/>
              </a:rPr>
              <a:t>多数あり</a:t>
            </a:r>
            <a:endParaRPr lang="ja-JP" altLang="en-US" sz="2000" b="1" dirty="0">
              <a:solidFill>
                <a:srgbClr val="FFF457"/>
              </a:solidFill>
              <a:latin typeface="Times" pitchFamily="126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7391400" y="6248400"/>
            <a:ext cx="28956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400" b="1" i="1" dirty="0">
                <a:solidFill>
                  <a:srgbClr val="42FFF3"/>
                </a:solidFill>
                <a:latin typeface="Times" pitchFamily="126" charset="0"/>
              </a:rPr>
              <a:t>Department </a:t>
            </a:r>
            <a:r>
              <a:rPr lang="en-US" altLang="ja-JP" sz="1400" b="1" i="1" dirty="0" smtClean="0">
                <a:solidFill>
                  <a:srgbClr val="42FFF3"/>
                </a:solidFill>
                <a:latin typeface="Times" pitchFamily="126" charset="0"/>
              </a:rPr>
              <a:t>of Gastroenterology</a:t>
            </a:r>
            <a:endParaRPr lang="en-US" altLang="ja-JP" sz="1400" b="1" i="1" dirty="0">
              <a:solidFill>
                <a:srgbClr val="42FFF3"/>
              </a:solidFill>
              <a:latin typeface="Times" pitchFamily="12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400" b="1" i="1" dirty="0">
                <a:solidFill>
                  <a:srgbClr val="42FFF3"/>
                </a:solidFill>
                <a:latin typeface="Times" pitchFamily="126" charset="0"/>
              </a:rPr>
              <a:t>Oita University, Faculty of Medicine</a:t>
            </a:r>
          </a:p>
        </p:txBody>
      </p:sp>
      <p:grpSp>
        <p:nvGrpSpPr>
          <p:cNvPr id="29" name="グループ化 28"/>
          <p:cNvGrpSpPr/>
          <p:nvPr/>
        </p:nvGrpSpPr>
        <p:grpSpPr>
          <a:xfrm>
            <a:off x="1934369" y="1927352"/>
            <a:ext cx="1008062" cy="352169"/>
            <a:chOff x="0" y="8859"/>
            <a:chExt cx="1008062" cy="352169"/>
          </a:xfrm>
        </p:grpSpPr>
        <p:sp>
          <p:nvSpPr>
            <p:cNvPr id="30" name="角丸四角形 29"/>
            <p:cNvSpPr/>
            <p:nvPr/>
          </p:nvSpPr>
          <p:spPr>
            <a:xfrm>
              <a:off x="0" y="8859"/>
              <a:ext cx="1008062" cy="35216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角丸四角形 4"/>
            <p:cNvSpPr/>
            <p:nvPr/>
          </p:nvSpPr>
          <p:spPr>
            <a:xfrm>
              <a:off x="17191" y="26050"/>
              <a:ext cx="973680" cy="3177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l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sz="1400" b="1" kern="1200" dirty="0" smtClean="0"/>
                <a:t>臨床研修</a:t>
              </a:r>
              <a:endParaRPr lang="ja-JP" sz="1400" kern="1200" dirty="0"/>
            </a:p>
          </p:txBody>
        </p:sp>
      </p:grpSp>
      <p:graphicFrame>
        <p:nvGraphicFramePr>
          <p:cNvPr id="32" name="図表 31"/>
          <p:cNvGraphicFramePr/>
          <p:nvPr>
            <p:extLst>
              <p:ext uri="{D42A27DB-BD31-4B8C-83A1-F6EECF244321}">
                <p14:modId xmlns:p14="http://schemas.microsoft.com/office/powerpoint/2010/main" val="2164940059"/>
              </p:ext>
            </p:extLst>
          </p:nvPr>
        </p:nvGraphicFramePr>
        <p:xfrm>
          <a:off x="4495428" y="3761745"/>
          <a:ext cx="2514600" cy="132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6943700" y="4186549"/>
            <a:ext cx="3179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b="1" dirty="0">
                <a:solidFill>
                  <a:schemeClr val="bg1"/>
                </a:solidFill>
                <a:latin typeface="Times" pitchFamily="126" charset="0"/>
              </a:rPr>
              <a:t>いずれかを希望で選択</a:t>
            </a:r>
            <a:endParaRPr lang="ja-JP" altLang="en-US" b="1" dirty="0">
              <a:solidFill>
                <a:srgbClr val="FF4AFF"/>
              </a:solidFill>
              <a:latin typeface="Times" pitchFamily="12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990600" y="0"/>
            <a:ext cx="899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3200" b="1">
                <a:solidFill>
                  <a:schemeClr val="bg1"/>
                </a:solidFill>
                <a:latin typeface="Times" pitchFamily="126" charset="0"/>
              </a:rPr>
              <a:t>消化器内科研修カリキュラム </a:t>
            </a:r>
          </a:p>
          <a:p>
            <a:pPr>
              <a:spcBef>
                <a:spcPct val="50000"/>
              </a:spcBef>
              <a:defRPr/>
            </a:pPr>
            <a:r>
              <a:rPr lang="en-US" altLang="ja-JP" sz="3200" b="1">
                <a:solidFill>
                  <a:schemeClr val="bg1"/>
                </a:solidFill>
                <a:latin typeface="Times" pitchFamily="126" charset="0"/>
              </a:rPr>
              <a:t>【</a:t>
            </a:r>
            <a:r>
              <a:rPr lang="ja-JP" altLang="en-US" sz="3200" b="1">
                <a:solidFill>
                  <a:schemeClr val="bg1"/>
                </a:solidFill>
                <a:latin typeface="Times" pitchFamily="126" charset="0"/>
              </a:rPr>
              <a:t>大学院での研究も考えるなら</a:t>
            </a:r>
            <a:r>
              <a:rPr lang="en-US" altLang="ja-JP" sz="3200" b="1">
                <a:solidFill>
                  <a:schemeClr val="bg1"/>
                </a:solidFill>
                <a:latin typeface="Times" pitchFamily="126" charset="0"/>
              </a:rPr>
              <a:t>】</a:t>
            </a:r>
          </a:p>
        </p:txBody>
      </p:sp>
      <p:sp>
        <p:nvSpPr>
          <p:cNvPr id="187395" name="Line 3"/>
          <p:cNvSpPr>
            <a:spLocks noChangeShapeType="1"/>
          </p:cNvSpPr>
          <p:nvPr/>
        </p:nvSpPr>
        <p:spPr bwMode="auto">
          <a:xfrm>
            <a:off x="838200" y="3006725"/>
            <a:ext cx="8686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V="1">
            <a:off x="8382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V="1">
            <a:off x="42672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V="1">
            <a:off x="24384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77724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60198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1765300" y="1905000"/>
            <a:ext cx="1649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1800" b="1" dirty="0">
                <a:solidFill>
                  <a:srgbClr val="FFF457"/>
                </a:solidFill>
                <a:latin typeface="Times" pitchFamily="126" charset="0"/>
              </a:rPr>
              <a:t>臨床研修</a:t>
            </a:r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V="1">
            <a:off x="9448800" y="2854325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7403" name="Line 11"/>
          <p:cNvSpPr>
            <a:spLocks noChangeShapeType="1"/>
          </p:cNvSpPr>
          <p:nvPr/>
        </p:nvSpPr>
        <p:spPr bwMode="auto">
          <a:xfrm>
            <a:off x="838200" y="5715000"/>
            <a:ext cx="8686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V="1">
            <a:off x="8382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V="1">
            <a:off x="42672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24384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V="1">
            <a:off x="77724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V="1">
            <a:off x="60198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V="1">
            <a:off x="9448800" y="5562600"/>
            <a:ext cx="0" cy="152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838200" y="2438400"/>
            <a:ext cx="3429000" cy="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7414" name="Line 22"/>
          <p:cNvSpPr>
            <a:spLocks noChangeShapeType="1"/>
          </p:cNvSpPr>
          <p:nvPr/>
        </p:nvSpPr>
        <p:spPr bwMode="auto">
          <a:xfrm flipV="1">
            <a:off x="4267200" y="2438400"/>
            <a:ext cx="3505200" cy="0"/>
          </a:xfrm>
          <a:prstGeom prst="line">
            <a:avLst/>
          </a:prstGeom>
          <a:noFill/>
          <a:ln w="25400">
            <a:solidFill>
              <a:srgbClr val="42FFF3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>
            <a:off x="841375" y="5105400"/>
            <a:ext cx="5178425" cy="0"/>
          </a:xfrm>
          <a:prstGeom prst="line">
            <a:avLst/>
          </a:prstGeom>
          <a:noFill/>
          <a:ln w="25400">
            <a:solidFill>
              <a:srgbClr val="63DE16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7417" name="Line 25"/>
          <p:cNvSpPr>
            <a:spLocks noChangeShapeType="1"/>
          </p:cNvSpPr>
          <p:nvPr/>
        </p:nvSpPr>
        <p:spPr bwMode="auto">
          <a:xfrm>
            <a:off x="6019800" y="5105400"/>
            <a:ext cx="3429000" cy="0"/>
          </a:xfrm>
          <a:prstGeom prst="line">
            <a:avLst/>
          </a:prstGeom>
          <a:noFill/>
          <a:ln w="25400">
            <a:solidFill>
              <a:srgbClr val="FF4A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33814" name="Text Box 28"/>
          <p:cNvSpPr txBox="1">
            <a:spLocks noChangeArrowheads="1"/>
          </p:cNvSpPr>
          <p:nvPr/>
        </p:nvSpPr>
        <p:spPr bwMode="auto">
          <a:xfrm>
            <a:off x="7391400" y="6248400"/>
            <a:ext cx="28956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400" b="1" i="1" dirty="0">
                <a:solidFill>
                  <a:srgbClr val="42FFF3"/>
                </a:solidFill>
                <a:latin typeface="Times" pitchFamily="126" charset="0"/>
              </a:rPr>
              <a:t>Department </a:t>
            </a:r>
            <a:r>
              <a:rPr lang="en-US" altLang="ja-JP" sz="1400" b="1" i="1" dirty="0" smtClean="0">
                <a:solidFill>
                  <a:srgbClr val="42FFF3"/>
                </a:solidFill>
                <a:latin typeface="Times" pitchFamily="126" charset="0"/>
              </a:rPr>
              <a:t>of Gastroenterology</a:t>
            </a:r>
            <a:endParaRPr lang="en-US" altLang="ja-JP" sz="1400" b="1" i="1" dirty="0">
              <a:solidFill>
                <a:srgbClr val="42FFF3"/>
              </a:solidFill>
              <a:latin typeface="Times" pitchFamily="12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400" b="1" i="1" dirty="0">
                <a:solidFill>
                  <a:srgbClr val="42FFF3"/>
                </a:solidFill>
                <a:latin typeface="Times" pitchFamily="126" charset="0"/>
              </a:rPr>
              <a:t>Oita University, Faculty of Medicine</a:t>
            </a: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4343400" y="1371600"/>
            <a:ext cx="3657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1600" b="1" dirty="0">
                <a:solidFill>
                  <a:srgbClr val="FFF457"/>
                </a:solidFill>
                <a:latin typeface="Times" pitchFamily="126" charset="0"/>
              </a:rPr>
              <a:t>大分市医師会立アルメイダ</a:t>
            </a:r>
            <a:r>
              <a:rPr lang="ja-JP" altLang="en-US" sz="1600" b="1" dirty="0" smtClean="0">
                <a:solidFill>
                  <a:srgbClr val="FFF457"/>
                </a:solidFill>
                <a:latin typeface="Times" pitchFamily="126" charset="0"/>
              </a:rPr>
              <a:t>病院</a:t>
            </a:r>
            <a:endParaRPr lang="ja-JP" altLang="en-US" sz="1600" b="1" dirty="0">
              <a:solidFill>
                <a:srgbClr val="FFF457"/>
              </a:solidFill>
              <a:latin typeface="Times" pitchFamily="126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ja-JP" altLang="en-US" sz="1600" b="1" dirty="0">
                <a:solidFill>
                  <a:srgbClr val="FFF457"/>
                </a:solidFill>
                <a:latin typeface="Times" pitchFamily="126" charset="0"/>
              </a:rPr>
              <a:t>厚生連鶴見病院　</a:t>
            </a:r>
            <a:endParaRPr lang="en-US" altLang="ja-JP" sz="1600" b="1" dirty="0" smtClean="0">
              <a:solidFill>
                <a:srgbClr val="FFF457"/>
              </a:solidFill>
              <a:latin typeface="Times" pitchFamily="126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ja-JP" altLang="en-US" sz="1600" b="1" dirty="0" smtClean="0">
                <a:solidFill>
                  <a:srgbClr val="FFF457"/>
                </a:solidFill>
                <a:latin typeface="Times" pitchFamily="126" charset="0"/>
              </a:rPr>
              <a:t>大分赤十字病院</a:t>
            </a:r>
            <a:endParaRPr lang="en-US" altLang="ja-JP" sz="1600" b="1" dirty="0" smtClean="0">
              <a:solidFill>
                <a:srgbClr val="FFF457"/>
              </a:solidFill>
              <a:latin typeface="Times" pitchFamily="126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ja-JP" altLang="en-US" sz="1600" b="1" dirty="0" smtClean="0">
                <a:solidFill>
                  <a:srgbClr val="FFF457"/>
                </a:solidFill>
                <a:latin typeface="Times" pitchFamily="126" charset="0"/>
              </a:rPr>
              <a:t>大分医療センター等</a:t>
            </a:r>
            <a:endParaRPr lang="ja-JP" altLang="en-US" sz="1800" b="1" dirty="0">
              <a:solidFill>
                <a:srgbClr val="FFF457"/>
              </a:solidFill>
              <a:latin typeface="Times" pitchFamily="126" charset="0"/>
            </a:endParaRPr>
          </a:p>
        </p:txBody>
      </p:sp>
      <p:sp>
        <p:nvSpPr>
          <p:cNvPr id="187422" name="Line 30"/>
          <p:cNvSpPr>
            <a:spLocks noChangeShapeType="1"/>
          </p:cNvSpPr>
          <p:nvPr/>
        </p:nvSpPr>
        <p:spPr bwMode="auto">
          <a:xfrm>
            <a:off x="7799388" y="2438400"/>
            <a:ext cx="1649412" cy="0"/>
          </a:xfrm>
          <a:prstGeom prst="line">
            <a:avLst/>
          </a:prstGeom>
          <a:noFill/>
          <a:ln w="25400">
            <a:solidFill>
              <a:srgbClr val="63DE16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126" charset="0"/>
            </a:endParaRPr>
          </a:p>
        </p:txBody>
      </p:sp>
      <p:sp>
        <p:nvSpPr>
          <p:cNvPr id="187423" name="Text Box 31"/>
          <p:cNvSpPr txBox="1">
            <a:spLocks noChangeArrowheads="1"/>
          </p:cNvSpPr>
          <p:nvPr/>
        </p:nvSpPr>
        <p:spPr bwMode="auto">
          <a:xfrm>
            <a:off x="8001000" y="16764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大学院</a:t>
            </a:r>
          </a:p>
        </p:txBody>
      </p:sp>
      <p:sp>
        <p:nvSpPr>
          <p:cNvPr id="187424" name="Text Box 32"/>
          <p:cNvSpPr txBox="1">
            <a:spLocks noChangeArrowheads="1"/>
          </p:cNvSpPr>
          <p:nvPr/>
        </p:nvSpPr>
        <p:spPr bwMode="auto">
          <a:xfrm>
            <a:off x="990600" y="44196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大学院</a:t>
            </a:r>
          </a:p>
        </p:txBody>
      </p:sp>
      <p:sp>
        <p:nvSpPr>
          <p:cNvPr id="187425" name="Text Box 33"/>
          <p:cNvSpPr txBox="1">
            <a:spLocks noChangeArrowheads="1"/>
          </p:cNvSpPr>
          <p:nvPr/>
        </p:nvSpPr>
        <p:spPr bwMode="auto">
          <a:xfrm>
            <a:off x="990600" y="3214688"/>
            <a:ext cx="975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1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　２年目　　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3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         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4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5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</a:t>
            </a:r>
          </a:p>
        </p:txBody>
      </p:sp>
      <p:sp>
        <p:nvSpPr>
          <p:cNvPr id="187426" name="Text Box 34"/>
          <p:cNvSpPr txBox="1">
            <a:spLocks noChangeArrowheads="1"/>
          </p:cNvSpPr>
          <p:nvPr/>
        </p:nvSpPr>
        <p:spPr bwMode="auto">
          <a:xfrm>
            <a:off x="1143000" y="5805488"/>
            <a:ext cx="975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6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7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       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8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　　　           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9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         　     　</a:t>
            </a:r>
            <a:r>
              <a:rPr lang="en-US" altLang="ja-JP" sz="1800" b="1">
                <a:solidFill>
                  <a:schemeClr val="bg1"/>
                </a:solidFill>
                <a:latin typeface="Times" pitchFamily="126" charset="0"/>
              </a:rPr>
              <a:t>10</a:t>
            </a:r>
            <a:r>
              <a:rPr lang="ja-JP" altLang="en-US" sz="1800" b="1">
                <a:solidFill>
                  <a:schemeClr val="bg1"/>
                </a:solidFill>
                <a:latin typeface="Times" pitchFamily="126" charset="0"/>
              </a:rPr>
              <a:t>年目</a:t>
            </a:r>
          </a:p>
        </p:txBody>
      </p:sp>
      <p:graphicFrame>
        <p:nvGraphicFramePr>
          <p:cNvPr id="30" name="図表 29"/>
          <p:cNvGraphicFramePr/>
          <p:nvPr>
            <p:extLst>
              <p:ext uri="{D42A27DB-BD31-4B8C-83A1-F6EECF244321}">
                <p14:modId xmlns:p14="http://schemas.microsoft.com/office/powerpoint/2010/main" val="860063691"/>
              </p:ext>
            </p:extLst>
          </p:nvPr>
        </p:nvGraphicFramePr>
        <p:xfrm>
          <a:off x="4495428" y="3645024"/>
          <a:ext cx="2514600" cy="132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" name="正方形/長方形 30"/>
          <p:cNvSpPr/>
          <p:nvPr/>
        </p:nvSpPr>
        <p:spPr>
          <a:xfrm>
            <a:off x="7107925" y="4069828"/>
            <a:ext cx="3179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b="1" dirty="0">
                <a:solidFill>
                  <a:schemeClr val="bg1"/>
                </a:solidFill>
                <a:latin typeface="Times" pitchFamily="126" charset="0"/>
              </a:rPr>
              <a:t>いずれかを希望で選択</a:t>
            </a:r>
            <a:endParaRPr lang="ja-JP" altLang="en-US" b="1" dirty="0">
              <a:solidFill>
                <a:srgbClr val="FF4AFF"/>
              </a:solidFill>
              <a:latin typeface="Times" pitchFamily="12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2514600" y="0"/>
            <a:ext cx="2978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4400" b="1">
                <a:solidFill>
                  <a:srgbClr val="FFFF00"/>
                </a:solidFill>
                <a:latin typeface="Osaka" pitchFamily="126" charset="-128"/>
              </a:rPr>
              <a:t>ー臨床面ー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025" y="1371600"/>
            <a:ext cx="7162800" cy="3733800"/>
            <a:chOff x="960" y="1200"/>
            <a:chExt cx="4512" cy="2352"/>
          </a:xfrm>
        </p:grpSpPr>
        <p:sp>
          <p:nvSpPr>
            <p:cNvPr id="34829" name="Rectangle 9"/>
            <p:cNvSpPr>
              <a:spLocks noChangeArrowheads="1"/>
            </p:cNvSpPr>
            <p:nvPr/>
          </p:nvSpPr>
          <p:spPr bwMode="auto">
            <a:xfrm>
              <a:off x="960" y="1488"/>
              <a:ext cx="4512" cy="2064"/>
            </a:xfrm>
            <a:prstGeom prst="rect">
              <a:avLst/>
            </a:prstGeom>
            <a:solidFill>
              <a:srgbClr val="FFF68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4830" name="Rectangle 6"/>
            <p:cNvSpPr>
              <a:spLocks noChangeArrowheads="1"/>
            </p:cNvSpPr>
            <p:nvPr/>
          </p:nvSpPr>
          <p:spPr bwMode="auto">
            <a:xfrm>
              <a:off x="960" y="1566"/>
              <a:ext cx="4041" cy="1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１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上下部消化管内視鏡検査と各種内視鏡的診断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２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消化管腫瘍の内視鏡的切除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３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消化性潰瘍の治療（</a:t>
              </a:r>
              <a:r>
                <a:rPr lang="en-US" altLang="ja-JP" sz="1800" b="1" i="1" dirty="0">
                  <a:solidFill>
                    <a:schemeClr val="accent2"/>
                  </a:solidFill>
                  <a:latin typeface="Osaka" pitchFamily="126" charset="-128"/>
                </a:rPr>
                <a:t>H. pylori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除菌、緊急止血術など）　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４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食道および胃静脈瘤の内視鏡的治療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５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炎症性腸疾患に対するマネージメント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６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急性および慢性肝炎の診断と治療　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７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肝生検および肝癌に対する局所療法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８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各種膵炎の診断と治療（膵石症に対する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ESWL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含む）　</a:t>
              </a:r>
            </a:p>
            <a:p>
              <a:pPr marL="457200" indent="-457200">
                <a:lnSpc>
                  <a:spcPct val="110000"/>
                </a:lnSpc>
                <a:buFont typeface="Times" pitchFamily="126" charset="0"/>
                <a:buNone/>
              </a:pP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　９</a:t>
              </a:r>
              <a:r>
                <a:rPr lang="en-US" altLang="ja-JP" sz="1800" b="1" dirty="0">
                  <a:solidFill>
                    <a:schemeClr val="accent2"/>
                  </a:solidFill>
                  <a:latin typeface="Osaka" pitchFamily="126" charset="-128"/>
                </a:rPr>
                <a:t>. ERCP</a:t>
              </a:r>
              <a:r>
                <a:rPr lang="ja-JP" altLang="en-US" sz="1800" b="1" dirty="0">
                  <a:solidFill>
                    <a:schemeClr val="accent2"/>
                  </a:solidFill>
                  <a:latin typeface="Osaka" pitchFamily="126" charset="-128"/>
                </a:rPr>
                <a:t>とその応用（内視鏡的ドレナージ、胆道結石採石など</a:t>
              </a:r>
              <a:r>
                <a:rPr lang="ja-JP" altLang="en-US" sz="1800" b="1" dirty="0" smtClean="0">
                  <a:solidFill>
                    <a:schemeClr val="accent2"/>
                  </a:solidFill>
                  <a:latin typeface="Osaka" pitchFamily="126" charset="-128"/>
                </a:rPr>
                <a:t>）</a:t>
              </a:r>
              <a:endParaRPr lang="ja-JP" altLang="en-US" sz="1800" b="1" dirty="0">
                <a:solidFill>
                  <a:schemeClr val="accent2"/>
                </a:solidFill>
                <a:latin typeface="Osaka" pitchFamily="126" charset="-128"/>
              </a:endParaRPr>
            </a:p>
          </p:txBody>
        </p:sp>
        <p:sp>
          <p:nvSpPr>
            <p:cNvPr id="34831" name="Line 10"/>
            <p:cNvSpPr>
              <a:spLocks noChangeShapeType="1"/>
            </p:cNvSpPr>
            <p:nvPr/>
          </p:nvSpPr>
          <p:spPr bwMode="auto">
            <a:xfrm>
              <a:off x="3216" y="1200"/>
              <a:ext cx="0" cy="288"/>
            </a:xfrm>
            <a:prstGeom prst="line">
              <a:avLst/>
            </a:prstGeom>
            <a:noFill/>
            <a:ln w="889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52400" y="304800"/>
            <a:ext cx="6734175" cy="1143000"/>
            <a:chOff x="816" y="576"/>
            <a:chExt cx="4242" cy="720"/>
          </a:xfrm>
        </p:grpSpPr>
        <p:sp>
          <p:nvSpPr>
            <p:cNvPr id="34826" name="Oval 13"/>
            <p:cNvSpPr>
              <a:spLocks noChangeArrowheads="1"/>
            </p:cNvSpPr>
            <p:nvPr/>
          </p:nvSpPr>
          <p:spPr bwMode="auto">
            <a:xfrm>
              <a:off x="816" y="576"/>
              <a:ext cx="816" cy="72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4827" name="Rectangle 2"/>
            <p:cNvSpPr>
              <a:spLocks noChangeArrowheads="1"/>
            </p:cNvSpPr>
            <p:nvPr/>
          </p:nvSpPr>
          <p:spPr bwMode="auto">
            <a:xfrm>
              <a:off x="1387" y="789"/>
              <a:ext cx="367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2000" b="1">
                  <a:solidFill>
                    <a:schemeClr val="bg1"/>
                  </a:solidFill>
                  <a:latin typeface="Osaka" pitchFamily="126" charset="-128"/>
                </a:rPr>
                <a:t>「あらゆる消化器疾患（消化管、肝胆膵）に</a:t>
              </a:r>
            </a:p>
            <a:p>
              <a:pPr algn="ctr"/>
              <a:r>
                <a:rPr lang="ja-JP" altLang="en-US" sz="2000" b="1">
                  <a:solidFill>
                    <a:schemeClr val="bg1"/>
                  </a:solidFill>
                  <a:latin typeface="Osaka" pitchFamily="126" charset="-128"/>
                </a:rPr>
                <a:t>        対応できる診断能と治療技術を身につける」</a:t>
              </a:r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auto">
            <a:xfrm>
              <a:off x="988" y="708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b="1">
                  <a:solidFill>
                    <a:schemeClr val="bg1"/>
                  </a:solidFill>
                  <a:latin typeface="Osaka" pitchFamily="126" charset="-128"/>
                </a:rPr>
                <a:t>基本</a:t>
              </a:r>
            </a:p>
            <a:p>
              <a:r>
                <a:rPr lang="ja-JP" altLang="en-US" b="1">
                  <a:solidFill>
                    <a:schemeClr val="bg1"/>
                  </a:solidFill>
                  <a:latin typeface="Osaka" pitchFamily="126" charset="-128"/>
                </a:rPr>
                <a:t>方針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5383213"/>
            <a:ext cx="3740150" cy="954087"/>
            <a:chOff x="2070" y="3552"/>
            <a:chExt cx="2356" cy="601"/>
          </a:xfrm>
        </p:grpSpPr>
        <p:sp>
          <p:nvSpPr>
            <p:cNvPr id="34824" name="Line 11"/>
            <p:cNvSpPr>
              <a:spLocks noChangeShapeType="1"/>
            </p:cNvSpPr>
            <p:nvPr/>
          </p:nvSpPr>
          <p:spPr bwMode="auto">
            <a:xfrm>
              <a:off x="3216" y="3552"/>
              <a:ext cx="0" cy="288"/>
            </a:xfrm>
            <a:prstGeom prst="line">
              <a:avLst/>
            </a:prstGeom>
            <a:noFill/>
            <a:ln w="889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4825" name="Rectangle 16"/>
            <p:cNvSpPr>
              <a:spLocks noChangeArrowheads="1"/>
            </p:cNvSpPr>
            <p:nvPr/>
          </p:nvSpPr>
          <p:spPr bwMode="auto">
            <a:xfrm>
              <a:off x="2070" y="3903"/>
              <a:ext cx="2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2000" b="1">
                  <a:solidFill>
                    <a:srgbClr val="FF7C80"/>
                  </a:solidFill>
                  <a:latin typeface="Osaka" pitchFamily="126" charset="-128"/>
                </a:rPr>
                <a:t>自分のライフワークをみつける</a:t>
              </a:r>
            </a:p>
          </p:txBody>
        </p:sp>
      </p:grpSp>
      <p:pic>
        <p:nvPicPr>
          <p:cNvPr id="34822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1497013"/>
            <a:ext cx="3667125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027"/>
          <p:cNvSpPr txBox="1">
            <a:spLocks noChangeArrowheads="1"/>
          </p:cNvSpPr>
          <p:nvPr/>
        </p:nvSpPr>
        <p:spPr bwMode="auto">
          <a:xfrm>
            <a:off x="381000" y="381000"/>
            <a:ext cx="944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>
                <a:solidFill>
                  <a:schemeClr val="bg1"/>
                </a:solidFill>
              </a:rPr>
              <a:t>消化器内科は女性にも優しい医局です</a:t>
            </a:r>
          </a:p>
        </p:txBody>
      </p:sp>
      <p:sp>
        <p:nvSpPr>
          <p:cNvPr id="35843" name="Text Box 1028"/>
          <p:cNvSpPr txBox="1">
            <a:spLocks noChangeArrowheads="1"/>
          </p:cNvSpPr>
          <p:nvPr/>
        </p:nvSpPr>
        <p:spPr bwMode="auto">
          <a:xfrm>
            <a:off x="1219200" y="1371600"/>
            <a:ext cx="8763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</a:rPr>
              <a:t>内視鏡は、女性でも扱いにくいということはありません。「研修医ななこ」という漫画で、内視鏡のハンドルが女性にとって大きすぎる、という箇所がありますが、それはまちがい（原案の人は内視鏡専門医ではない？）</a:t>
            </a:r>
          </a:p>
        </p:txBody>
      </p:sp>
      <p:sp>
        <p:nvSpPr>
          <p:cNvPr id="35844" name="Text Box 1029"/>
          <p:cNvSpPr txBox="1">
            <a:spLocks noChangeArrowheads="1"/>
          </p:cNvSpPr>
          <p:nvPr/>
        </p:nvSpPr>
        <p:spPr bwMode="auto">
          <a:xfrm>
            <a:off x="1471613" y="3278188"/>
            <a:ext cx="78247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Osaka" pitchFamily="126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</a:rPr>
              <a:t>多くの女性が当消化器内科で活躍しています。</a:t>
            </a:r>
            <a:endParaRPr lang="en-US" altLang="ja-JP" dirty="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</a:rPr>
              <a:t>育児をしながらの研修・診療もサポートしています。</a:t>
            </a:r>
            <a:endParaRPr lang="en-US" altLang="ja-JP" dirty="0">
              <a:solidFill>
                <a:schemeClr val="bg1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</a:rPr>
              <a:t>（内視鏡・エコー検査などのパートタイムにも</a:t>
            </a:r>
            <a:r>
              <a:rPr lang="ja-JP" altLang="en-US" dirty="0" smtClean="0">
                <a:solidFill>
                  <a:schemeClr val="bg1"/>
                </a:solidFill>
              </a:rPr>
              <a:t>対応可であり、現在　３名の先生方が育児をしながら研究・臨床を行っています。）</a:t>
            </a:r>
            <a:endParaRPr lang="ja-JP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しいプレゼンテーション">
      <a:majorFont>
        <a:latin typeface="Times"/>
        <a:ea typeface="Osaka"/>
        <a:cs typeface=""/>
      </a:majorFont>
      <a:minorFont>
        <a:latin typeface="Times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2004:テンプレート:プレゼンテーション:デザイン:Bar Code</Template>
  <TotalTime>18744</TotalTime>
  <Words>412</Words>
  <Application>Microsoft Office PowerPoint</Application>
  <PresentationFormat>35mm スライド</PresentationFormat>
  <Paragraphs>111</Paragraphs>
  <Slides>7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新しいプレゼンテーション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佐藤竜吾</dc:creator>
  <cp:lastModifiedBy>Owner</cp:lastModifiedBy>
  <cp:revision>968</cp:revision>
  <cp:lastPrinted>2004-01-22T15:26:51Z</cp:lastPrinted>
  <dcterms:created xsi:type="dcterms:W3CDTF">2001-05-15T09:01:12Z</dcterms:created>
  <dcterms:modified xsi:type="dcterms:W3CDTF">2013-06-25T02:23:43Z</dcterms:modified>
</cp:coreProperties>
</file>